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89" r:id="rId2"/>
  </p:sldMasterIdLst>
  <p:notesMasterIdLst>
    <p:notesMasterId r:id="rId38"/>
  </p:notesMasterIdLst>
  <p:sldIdLst>
    <p:sldId id="256" r:id="rId3"/>
    <p:sldId id="257" r:id="rId4"/>
    <p:sldId id="332" r:id="rId5"/>
    <p:sldId id="258" r:id="rId6"/>
    <p:sldId id="265" r:id="rId7"/>
    <p:sldId id="290" r:id="rId8"/>
    <p:sldId id="322" r:id="rId9"/>
    <p:sldId id="291" r:id="rId10"/>
    <p:sldId id="292" r:id="rId11"/>
    <p:sldId id="325" r:id="rId12"/>
    <p:sldId id="298" r:id="rId13"/>
    <p:sldId id="299" r:id="rId14"/>
    <p:sldId id="321" r:id="rId15"/>
    <p:sldId id="300" r:id="rId16"/>
    <p:sldId id="301" r:id="rId17"/>
    <p:sldId id="323" r:id="rId18"/>
    <p:sldId id="293" r:id="rId19"/>
    <p:sldId id="295" r:id="rId20"/>
    <p:sldId id="296" r:id="rId21"/>
    <p:sldId id="297" r:id="rId22"/>
    <p:sldId id="261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327" r:id="rId34"/>
    <p:sldId id="328" r:id="rId35"/>
    <p:sldId id="329" r:id="rId36"/>
    <p:sldId id="289" r:id="rId37"/>
  </p:sldIdLst>
  <p:sldSz cx="24384000" cy="13716000"/>
  <p:notesSz cx="6858000" cy="9144000"/>
  <p:embeddedFontLst>
    <p:embeddedFont>
      <p:font typeface="OCRB" panose="020B0609020202020204" pitchFamily="49" charset="0"/>
      <p:regular r:id="rId39"/>
    </p:embeddedFont>
    <p:embeddedFont>
      <p:font typeface="Open Sans" panose="020B0606030504020204" pitchFamily="34" charset="0"/>
      <p:regular r:id="rId40"/>
      <p:bold r:id="rId41"/>
      <p:italic r:id="rId42"/>
      <p:boldItalic r:id="rId43"/>
    </p:embeddedFont>
    <p:embeddedFont>
      <p:font typeface="Open Sans ExtraBold" panose="020B0906030804020204" pitchFamily="34" charset="0"/>
      <p:bold r:id="rId44"/>
      <p:italic r:id="rId45"/>
      <p:boldItalic r:id="rId46"/>
    </p:embeddedFont>
    <p:embeddedFont>
      <p:font typeface="Open Sans Light" panose="020B0306030504020204" pitchFamily="34" charset="0"/>
      <p:regular r:id="rId47"/>
      <p:italic r:id="rId48"/>
    </p:embeddedFont>
    <p:embeddedFont>
      <p:font typeface="Open Sans Semibold" panose="020B0706030804020204" pitchFamily="34" charset="0"/>
      <p:regular r:id="rId49"/>
      <p:bold r:id="rId50"/>
      <p:italic r:id="rId51"/>
      <p:boldItalic r:id="rId52"/>
    </p:embeddedFont>
    <p:embeddedFont>
      <p:font typeface="Tahoma" panose="020B0604030504040204" pitchFamily="34" charset="0"/>
      <p:regular r:id="rId53"/>
      <p:bold r:id="rId54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  <a:srgbClr val="E0FCF9"/>
    <a:srgbClr val="F5AF36"/>
    <a:srgbClr val="314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55" autoAdjust="0"/>
    <p:restoredTop sz="90601" autoAdjust="0"/>
  </p:normalViewPr>
  <p:slideViewPr>
    <p:cSldViewPr snapToGrid="0" snapToObjects="1">
      <p:cViewPr varScale="1">
        <p:scale>
          <a:sx n="35" d="100"/>
          <a:sy n="35" d="100"/>
        </p:scale>
        <p:origin x="384" y="44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-1186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8" d="100"/>
        <a:sy n="3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1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8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1.fntdata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6.fntdata"/><Relationship Id="rId52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873484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0" i="0">
        <a:latin typeface="Open Sans Light" pitchFamily="2" charset="0"/>
        <a:ea typeface="Open Sans Light" pitchFamily="2" charset="0"/>
        <a:cs typeface="Open Sans Light" pitchFamily="2" charset="0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79344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5634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0150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316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8532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295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1877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9540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38710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2981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5.png"/><Relationship Id="rId5" Type="http://schemas.openxmlformats.org/officeDocument/2006/relationships/image" Target="../media/image11.svg"/><Relationship Id="rId10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9.svg"/><Relationship Id="rId7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11" Type="http://schemas.openxmlformats.org/officeDocument/2006/relationships/image" Target="../media/image5.png"/><Relationship Id="rId5" Type="http://schemas.openxmlformats.org/officeDocument/2006/relationships/image" Target="../media/image11.svg"/><Relationship Id="rId10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9.svg"/><Relationship Id="rId7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67548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6474C2C-5958-6F6B-1482-E67DED339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4" name="UNIVERSITAS BINA NUSANTARA">
            <a:extLst>
              <a:ext uri="{FF2B5EF4-FFF2-40B4-BE49-F238E27FC236}">
                <a16:creationId xmlns:a16="http://schemas.microsoft.com/office/drawing/2014/main" id="{5DC7F27E-9CB9-099F-4DA7-367C6ADB411B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2B8CD-2B60-168D-460C-3FFD38B69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09027" y="758208"/>
            <a:ext cx="2698754" cy="1143002"/>
          </a:xfrm>
          <a:prstGeom prst="rect">
            <a:avLst/>
          </a:prstGeom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69A49E29-524D-6392-0485-9DF63C0D6D3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941248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3B0134B8-92DD-5A47-83ED-ED2B1DC0A2FA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797979"/>
              </a:gs>
              <a:gs pos="100000">
                <a:srgbClr val="A9A9A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53EC82-39FF-16C4-642C-2070D4989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79D2E17-CD2E-3750-65DE-315E0C44F51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94635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AB40C6-E41E-9F54-5391-1B969D0CD911}"/>
              </a:ext>
            </a:extLst>
          </p:cNvPr>
          <p:cNvSpPr/>
          <p:nvPr userDrawn="1"/>
        </p:nvSpPr>
        <p:spPr>
          <a:xfrm>
            <a:off x="6181816" y="4686855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80221CE-1DAF-B881-9928-5F7152658A68}"/>
              </a:ext>
            </a:extLst>
          </p:cNvPr>
          <p:cNvSpPr/>
          <p:nvPr userDrawn="1"/>
        </p:nvSpPr>
        <p:spPr>
          <a:xfrm>
            <a:off x="2167377" y="4686855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769ADC5F-7856-93FC-73B6-D0FD6CF171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51814" y="4995800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00A99FD3-8026-DED8-6415-E6F86A722F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54063" y="4995800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47E1DC-6698-D91F-6E0F-EE6AA5A0EE44}"/>
              </a:ext>
            </a:extLst>
          </p:cNvPr>
          <p:cNvSpPr/>
          <p:nvPr userDrawn="1"/>
        </p:nvSpPr>
        <p:spPr>
          <a:xfrm>
            <a:off x="6181816" y="7440664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546BDD-E691-E2BA-47E5-B549A7229C89}"/>
              </a:ext>
            </a:extLst>
          </p:cNvPr>
          <p:cNvSpPr/>
          <p:nvPr userDrawn="1"/>
        </p:nvSpPr>
        <p:spPr>
          <a:xfrm>
            <a:off x="2167377" y="7440664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60AF2BE-EDAA-B7C2-8580-AB1ACF70EF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51814" y="7749609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EC36AFE-3A01-B3EC-7E28-B8F97B9003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54063" y="7749609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84B4FD-950C-7E7E-B32E-0106A01D53C4}"/>
              </a:ext>
            </a:extLst>
          </p:cNvPr>
          <p:cNvSpPr/>
          <p:nvPr userDrawn="1"/>
        </p:nvSpPr>
        <p:spPr>
          <a:xfrm>
            <a:off x="6181816" y="10194473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B266147-1D67-88E4-9FE7-F833346E464A}"/>
              </a:ext>
            </a:extLst>
          </p:cNvPr>
          <p:cNvSpPr/>
          <p:nvPr userDrawn="1"/>
        </p:nvSpPr>
        <p:spPr>
          <a:xfrm>
            <a:off x="2167377" y="10194473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248EF39-489B-0AB6-1C39-97964F6585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51814" y="10503418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37917F2-61C0-8B23-0D87-2AA3EEB837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54063" y="10503418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3F0C4EB7-81AE-6D10-33F3-83A99AC2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43113C8-679B-440C-38CF-27CC1A6FF3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947DDD-26C7-6643-F78E-7D846EE61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4" name="Group">
            <a:extLst>
              <a:ext uri="{FF2B5EF4-FFF2-40B4-BE49-F238E27FC236}">
                <a16:creationId xmlns:a16="http://schemas.microsoft.com/office/drawing/2014/main" id="{7ECEA5DF-6E18-3A6E-8D5B-83F815F6641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7091168A-CF21-90B0-E317-4D5837F67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" name="Image" descr="Image">
              <a:extLst>
                <a:ext uri="{FF2B5EF4-FFF2-40B4-BE49-F238E27FC236}">
                  <a16:creationId xmlns:a16="http://schemas.microsoft.com/office/drawing/2014/main" id="{66F1D347-8887-50E1-404D-81CA8EA95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" name="Image" descr="Image">
              <a:extLst>
                <a:ext uri="{FF2B5EF4-FFF2-40B4-BE49-F238E27FC236}">
                  <a16:creationId xmlns:a16="http://schemas.microsoft.com/office/drawing/2014/main" id="{31815DE4-517D-1DFD-DEB0-EFAEBDA0E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99810271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">
            <a:extLst>
              <a:ext uri="{FF2B5EF4-FFF2-40B4-BE49-F238E27FC236}">
                <a16:creationId xmlns:a16="http://schemas.microsoft.com/office/drawing/2014/main" id="{5B500D99-BCA8-5A47-AC2D-7A5DFB585C9A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04" name="Content Placeholder 7">
            <a:extLst>
              <a:ext uri="{FF2B5EF4-FFF2-40B4-BE49-F238E27FC236}">
                <a16:creationId xmlns:a16="http://schemas.microsoft.com/office/drawing/2014/main" id="{A238D5AC-1068-5240-9AFA-91BA1250D9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86930" y="5334432"/>
            <a:ext cx="13714940" cy="4522264"/>
          </a:xfrm>
        </p:spPr>
        <p:txBody>
          <a:bodyPr>
            <a:normAutofit/>
          </a:bodyPr>
          <a:lstStyle>
            <a:lvl1pPr marL="266700" indent="-2667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indent="-280988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indent="-250825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indent="-309563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indent="-2794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99AE5-3E66-BB3F-4028-3D48CC999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5" name="Group">
            <a:extLst>
              <a:ext uri="{FF2B5EF4-FFF2-40B4-BE49-F238E27FC236}">
                <a16:creationId xmlns:a16="http://schemas.microsoft.com/office/drawing/2014/main" id="{394FDA65-5E81-1098-0941-1FB18BED14DD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38BA09D8-F8B2-19A8-B70A-1A73ACE24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C8189981-CA8D-3F41-4C71-452D07E52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F2CA1978-1D7F-9FBC-1610-A6CA7FFAA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13405103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2A636C9-947E-150D-EB07-22919761FA60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6737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5342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64330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3A552A97-F867-374E-B40D-BD84D80804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DB283EA2-01A0-334D-8038-2E3190C1B2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05342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B5710E30-F50B-2E47-A284-AB9A73F6AB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4330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B8984F-75C1-9D5B-FF38-2151D7714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14440FB6-864F-EC32-9C12-F5781DD839A1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FD2AEEAF-7ADA-0233-2FB3-A724EEF03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27230D68-4A71-B42E-9C59-8EFE95EE5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6FA4D137-12D3-04A4-6F7D-A965125F6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50518920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3A325C97-8FC1-69A4-76A6-9BFCCE62D08F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F28C692-0EE9-7D99-17B4-3313049F0A01}"/>
              </a:ext>
            </a:extLst>
          </p:cNvPr>
          <p:cNvSpPr/>
          <p:nvPr userDrawn="1"/>
        </p:nvSpPr>
        <p:spPr>
          <a:xfrm>
            <a:off x="7398337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1B89336-F494-2062-ED79-0A44623AD4C4}"/>
              </a:ext>
            </a:extLst>
          </p:cNvPr>
          <p:cNvSpPr/>
          <p:nvPr userDrawn="1"/>
        </p:nvSpPr>
        <p:spPr>
          <a:xfrm>
            <a:off x="2167377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94247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51AEE51-4476-0347-EE71-4727AC7D90CC}"/>
              </a:ext>
            </a:extLst>
          </p:cNvPr>
          <p:cNvSpPr/>
          <p:nvPr userDrawn="1"/>
        </p:nvSpPr>
        <p:spPr>
          <a:xfrm>
            <a:off x="9278138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8DF8073-7CBE-78F8-385D-33EC70507F81}"/>
              </a:ext>
            </a:extLst>
          </p:cNvPr>
          <p:cNvSpPr/>
          <p:nvPr userDrawn="1"/>
        </p:nvSpPr>
        <p:spPr>
          <a:xfrm>
            <a:off x="16388899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06E93C-E9EF-DAD7-BDE3-8DDAB05CD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19708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AB64C3FA-E7EC-73CE-DEC9-E0D1DACCC9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2946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1B745795-7EE3-42BF-EDBE-49D4FAD835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49891" y="10445295"/>
            <a:ext cx="19038148" cy="1701954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AE76436-839B-BF36-E19E-893653562EA3}"/>
              </a:ext>
            </a:extLst>
          </p:cNvPr>
          <p:cNvSpPr/>
          <p:nvPr userDrawn="1"/>
        </p:nvSpPr>
        <p:spPr>
          <a:xfrm>
            <a:off x="14509098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FF0438-821D-3C18-6D61-1BD73A4DC167}"/>
              </a:ext>
            </a:extLst>
          </p:cNvPr>
          <p:cNvSpPr/>
          <p:nvPr userDrawn="1"/>
        </p:nvSpPr>
        <p:spPr>
          <a:xfrm>
            <a:off x="4241849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C35716-81E4-A54F-3272-89DAA37CF79D}"/>
              </a:ext>
            </a:extLst>
          </p:cNvPr>
          <p:cNvSpPr/>
          <p:nvPr userDrawn="1"/>
        </p:nvSpPr>
        <p:spPr>
          <a:xfrm>
            <a:off x="11279661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587B62-738C-1BE8-E775-FC6EC9D2556E}"/>
              </a:ext>
            </a:extLst>
          </p:cNvPr>
          <p:cNvSpPr/>
          <p:nvPr userDrawn="1"/>
        </p:nvSpPr>
        <p:spPr>
          <a:xfrm>
            <a:off x="18463370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C48672-F1E2-A230-B095-57E67183F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8D3FDAF8-012C-4D3A-C949-6317F6E219D0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56EB9265-9B68-78E9-B5B8-F2C39D913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E445F39B-125D-DE62-15D6-B4FE5E3C4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Image" descr="Image">
              <a:extLst>
                <a:ext uri="{FF2B5EF4-FFF2-40B4-BE49-F238E27FC236}">
                  <a16:creationId xmlns:a16="http://schemas.microsoft.com/office/drawing/2014/main" id="{CC8E73D5-72F6-77A3-C650-62976C858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80928499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5F33489-AE64-A520-339D-37FA55DCDDCD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67377" y="6556917"/>
            <a:ext cx="9768906" cy="557561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199BEEEC-0D44-544B-A30D-8F854BF4A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39930" y="4210629"/>
            <a:ext cx="9099057" cy="7921898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3C6146-DC72-7FB3-6375-B120A24C10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66938" y="4210049"/>
            <a:ext cx="9768874" cy="2039112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CD14E8-DE1C-14FC-FEA7-30EAAA9BB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E62B7B4A-4960-D224-2BB3-BD1A6C05E12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6F2D1DB1-7918-B846-534B-BCACC7908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A33628EC-398A-85C8-EA60-202449B36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4EE2131F-630C-FF89-05AC-61DFC8071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8532981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28F252AD-5DE4-7070-6059-31CB6E8E15CC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Or 3">
            <a:extLst>
              <a:ext uri="{FF2B5EF4-FFF2-40B4-BE49-F238E27FC236}">
                <a16:creationId xmlns:a16="http://schemas.microsoft.com/office/drawing/2014/main" id="{E68A1B27-C10C-399D-6C52-E0B8F062FF6D}"/>
              </a:ext>
            </a:extLst>
          </p:cNvPr>
          <p:cNvSpPr/>
          <p:nvPr userDrawn="1"/>
        </p:nvSpPr>
        <p:spPr>
          <a:xfrm>
            <a:off x="7481303" y="3712458"/>
            <a:ext cx="9144000" cy="9144000"/>
          </a:xfrm>
          <a:prstGeom prst="flowChartOr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E1FE12-D6E7-CC76-3FE4-BC8F0EC78DF0}"/>
              </a:ext>
            </a:extLst>
          </p:cNvPr>
          <p:cNvCxnSpPr>
            <a:cxnSpLocks/>
            <a:stCxn id="4" idx="0"/>
          </p:cNvCxnSpPr>
          <p:nvPr userDrawn="1"/>
        </p:nvCxnSpPr>
        <p:spPr>
          <a:xfrm>
            <a:off x="12053303" y="3712458"/>
            <a:ext cx="22098" cy="914400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45EE12-0322-D3C6-8589-1B9554503365}"/>
              </a:ext>
            </a:extLst>
          </p:cNvPr>
          <p:cNvCxnSpPr>
            <a:cxnSpLocks/>
            <a:endCxn id="4" idx="2"/>
          </p:cNvCxnSpPr>
          <p:nvPr userDrawn="1"/>
        </p:nvCxnSpPr>
        <p:spPr>
          <a:xfrm flipH="1">
            <a:off x="7481303" y="8284458"/>
            <a:ext cx="9144000" cy="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9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FC4F9637-2BA1-E3F7-1599-2295EF076C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56949" y="7294814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7270689-CD03-86EE-AD4E-701F61CD37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56949" y="8617313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B5939A4B-8504-2C32-E90E-9DA4843EF0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65741" y="7298299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44D6C0A8-7DC7-6F84-E472-8E0CA423C5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27997" y="8595891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9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6ADBE3FB-D313-E2BC-715C-D8600CF8B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255744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79FD328-17AF-2BB2-5730-3D5CA0EE97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255744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0" name="Graphic 19" descr="Artificial Intelligence with solid fill">
            <a:extLst>
              <a:ext uri="{FF2B5EF4-FFF2-40B4-BE49-F238E27FC236}">
                <a16:creationId xmlns:a16="http://schemas.microsoft.com/office/drawing/2014/main" id="{717E632E-7C2D-8BE2-BA0D-FBA56ED592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8162" y="4999921"/>
            <a:ext cx="1936946" cy="1936946"/>
          </a:xfrm>
          <a:prstGeom prst="rect">
            <a:avLst/>
          </a:prstGeom>
        </p:spPr>
      </p:pic>
      <p:pic>
        <p:nvPicPr>
          <p:cNvPr id="22" name="Graphic 21" descr="Atom with solid fill">
            <a:extLst>
              <a:ext uri="{FF2B5EF4-FFF2-40B4-BE49-F238E27FC236}">
                <a16:creationId xmlns:a16="http://schemas.microsoft.com/office/drawing/2014/main" id="{CCE4C43E-15B3-15EB-CF11-EB3378A3CE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37038" y="4968699"/>
            <a:ext cx="1958731" cy="1958731"/>
          </a:xfrm>
          <a:prstGeom prst="rect">
            <a:avLst/>
          </a:prstGeom>
        </p:spPr>
      </p:pic>
      <p:pic>
        <p:nvPicPr>
          <p:cNvPr id="24" name="Graphic 23" descr="Bar chart with solid fill">
            <a:extLst>
              <a:ext uri="{FF2B5EF4-FFF2-40B4-BE49-F238E27FC236}">
                <a16:creationId xmlns:a16="http://schemas.microsoft.com/office/drawing/2014/main" id="{0445AAA4-0C9A-80AB-86CE-F91A16FFC29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04135" y="9715514"/>
            <a:ext cx="1696410" cy="1696410"/>
          </a:xfrm>
          <a:prstGeom prst="rect">
            <a:avLst/>
          </a:prstGeom>
        </p:spPr>
      </p:pic>
      <p:pic>
        <p:nvPicPr>
          <p:cNvPr id="35" name="Graphic 34" descr="Blockchain with solid fill">
            <a:extLst>
              <a:ext uri="{FF2B5EF4-FFF2-40B4-BE49-F238E27FC236}">
                <a16:creationId xmlns:a16="http://schemas.microsoft.com/office/drawing/2014/main" id="{CB7D00AA-1C33-1508-6057-E10BDF964F0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37038" y="9711819"/>
            <a:ext cx="1700105" cy="1700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7FCB3B-92B7-9A04-09DB-5667129A3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805F1785-290C-1641-A96F-184692C72980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DE051A88-BFBF-58FB-0D20-AA66E50B9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FF606EC9-F598-701C-CF2B-AC339348B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1DD6A07B-1CB5-B903-09DB-950559FCE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701029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55631E8-C878-10B3-37B6-B446CE8244F9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CRB" panose="020F0502020204030204" pitchFamily="34" charset="0"/>
              <a:ea typeface="Open Sans Light" pitchFamily="2" charset="0"/>
              <a:cs typeface="OCRB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8" y="4349750"/>
            <a:ext cx="12097701" cy="3462458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8" y="8938684"/>
            <a:ext cx="19839621" cy="3676241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Graphic 4" descr="Checklist with solid fill">
            <a:extLst>
              <a:ext uri="{FF2B5EF4-FFF2-40B4-BE49-F238E27FC236}">
                <a16:creationId xmlns:a16="http://schemas.microsoft.com/office/drawing/2014/main" id="{EEEA3E7D-43D1-BB41-8C28-FEDBD7273D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0" y="4320116"/>
            <a:ext cx="3535680" cy="3535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1F61AE-0C1A-636C-687E-207E2A2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A734540B-EB64-130D-3523-93575103ED02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5953221E-8F74-C3B9-7C70-CFB02A3B7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49A2096B-323B-F3EF-7CC9-DF562AC8C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8B7EE6C9-8BC7-CD09-089B-BA35D919D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22704086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">
            <a:extLst>
              <a:ext uri="{FF2B5EF4-FFF2-40B4-BE49-F238E27FC236}">
                <a16:creationId xmlns:a16="http://schemas.microsoft.com/office/drawing/2014/main" id="{57D6C136-B186-B244-9E34-B1B3CC503956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76751" y="10942822"/>
            <a:ext cx="8523218" cy="1444847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684029" y="10972442"/>
            <a:ext cx="8523218" cy="1444848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520A367-5826-4047-8F6E-2143367953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6751" y="4582010"/>
            <a:ext cx="8523218" cy="555597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9A473F0-3B7E-704A-AA89-F4277FCB99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684029" y="4582010"/>
            <a:ext cx="8523218" cy="557746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10B6C-2009-3AB9-2B36-C9C111BD1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5" name="Group">
            <a:extLst>
              <a:ext uri="{FF2B5EF4-FFF2-40B4-BE49-F238E27FC236}">
                <a16:creationId xmlns:a16="http://schemas.microsoft.com/office/drawing/2014/main" id="{6BFD5909-E19C-D820-5C51-280C15B09CB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8B08C927-B7A0-43BA-4100-83612BFB5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6AFC5A1D-896A-4BE5-A25A-A01721372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58C85CFC-A584-60C9-398C-FC5F3B10C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77924557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450F1BD6-0F15-C34E-9F74-50970B5378D2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64D80AC6-9CFD-09B5-1CEF-F695884CCD0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11460163" y="3962400"/>
            <a:ext cx="12118975" cy="9083675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A6CC15-DCB9-9ABD-A03B-8B586BD05B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02075" y="3962399"/>
            <a:ext cx="7010400" cy="405804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Graphic 8" descr="Blockchain with solid fill">
            <a:extLst>
              <a:ext uri="{FF2B5EF4-FFF2-40B4-BE49-F238E27FC236}">
                <a16:creationId xmlns:a16="http://schemas.microsoft.com/office/drawing/2014/main" id="{C6F9FEE2-3F55-6EBA-4F92-F43ABD638B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7047" y="3962400"/>
            <a:ext cx="1403522" cy="1403522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8597BD3B-4478-8A1D-BD26-1D9EFAA7FC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2075" y="8861383"/>
            <a:ext cx="7010400" cy="405804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 descr="Bullseye with solid fill">
            <a:extLst>
              <a:ext uri="{FF2B5EF4-FFF2-40B4-BE49-F238E27FC236}">
                <a16:creationId xmlns:a16="http://schemas.microsoft.com/office/drawing/2014/main" id="{D6B829BF-9E0D-0105-F75C-8DDD429EFC0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7110" y="8648744"/>
            <a:ext cx="1403521" cy="1403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C22165-28E5-078B-D527-EB85E34E9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1AB01AB1-EADC-77A2-A940-2DE69B7ABE8E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B174F11-D671-E0EF-C5C9-332FF7B2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B2D60E6B-CEFB-1201-1ABC-A47A5C6D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" name="Image" descr="Image">
              <a:extLst>
                <a:ext uri="{FF2B5EF4-FFF2-40B4-BE49-F238E27FC236}">
                  <a16:creationId xmlns:a16="http://schemas.microsoft.com/office/drawing/2014/main" id="{3ECE39F8-02C5-64A7-9AC5-4BDC8C44E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81101224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CCD29839-25B4-3D48-8D8C-B1D859A74A9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86930" y="5334432"/>
            <a:ext cx="13714940" cy="4522264"/>
          </a:xfrm>
        </p:spPr>
        <p:txBody>
          <a:bodyPr>
            <a:normAutofit/>
          </a:bodyPr>
          <a:lstStyle>
            <a:lvl1pPr marL="266700" indent="-2667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indent="-280988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indent="-250825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indent="-309563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indent="-2794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39841-01E8-3B46-1169-9D75B18B7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2" name="Group">
            <a:extLst>
              <a:ext uri="{FF2B5EF4-FFF2-40B4-BE49-F238E27FC236}">
                <a16:creationId xmlns:a16="http://schemas.microsoft.com/office/drawing/2014/main" id="{AC8C371E-C0F6-4081-3D3F-D6E3528C4285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4" name="Image" descr="Image">
              <a:extLst>
                <a:ext uri="{FF2B5EF4-FFF2-40B4-BE49-F238E27FC236}">
                  <a16:creationId xmlns:a16="http://schemas.microsoft.com/office/drawing/2014/main" id="{521B05C9-D576-5C9F-B6FD-5FB48D1A7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BAAB4BAE-E916-72F8-967D-ECE287538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4B27BB17-04E8-65DD-1C87-6ECA478DD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902452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6D051288-6E3E-A95D-1377-4372C7DC1C4F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4D652F67-94A0-0840-AE16-55B87BEAF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120517"/>
            <a:ext cx="9469197" cy="856859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A7F952E-8DC5-6A79-9AE3-813B3AE4D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47867" y="6462508"/>
            <a:ext cx="8024838" cy="6226602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A033C1D-E65C-08C9-F39B-80EFE57D65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47428" y="4115640"/>
            <a:ext cx="8024812" cy="1968425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9C9F5-AAFF-0002-246E-C6EBF2351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19954499-52C9-37B8-CE68-E31F97D9B97E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1827E7EE-F7D7-B912-1873-48F271C75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97CC2254-DB2F-2222-3ACB-0F4D49DF2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1DEA3358-B0D8-2D88-2DDF-CD2824CEA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3404523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z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ABE8965-C5C7-9C39-4D77-41321DCB42C7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ound Same Side Corner Rectangle 3">
            <a:extLst>
              <a:ext uri="{FF2B5EF4-FFF2-40B4-BE49-F238E27FC236}">
                <a16:creationId xmlns:a16="http://schemas.microsoft.com/office/drawing/2014/main" id="{FA29A0C7-63A9-37AE-C36E-28D29DB1FC0C}"/>
              </a:ext>
            </a:extLst>
          </p:cNvPr>
          <p:cNvSpPr/>
          <p:nvPr userDrawn="1"/>
        </p:nvSpPr>
        <p:spPr>
          <a:xfrm>
            <a:off x="2124334" y="5228017"/>
            <a:ext cx="7712393" cy="8605898"/>
          </a:xfrm>
          <a:prstGeom prst="round2SameRect">
            <a:avLst>
              <a:gd name="adj1" fmla="val 7123"/>
              <a:gd name="adj2" fmla="val 0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FA553-2EAA-7D5D-66A4-3CB0B3039A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94247" y="7248019"/>
            <a:ext cx="6817382" cy="6226602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Graphic 5" descr="Help with solid fill">
            <a:extLst>
              <a:ext uri="{FF2B5EF4-FFF2-40B4-BE49-F238E27FC236}">
                <a16:creationId xmlns:a16="http://schemas.microsoft.com/office/drawing/2014/main" id="{5BCC09F5-BEFD-455C-0F2F-F18D468EC7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4247" y="5468810"/>
            <a:ext cx="1427671" cy="142767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5EDB33-736C-0AA5-C7CD-BDFF535E7A9C}"/>
              </a:ext>
            </a:extLst>
          </p:cNvPr>
          <p:cNvSpPr/>
          <p:nvPr userDrawn="1"/>
        </p:nvSpPr>
        <p:spPr>
          <a:xfrm>
            <a:off x="11485756" y="5237573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A29247D-C253-CBDD-13EE-F16B85217807}"/>
              </a:ext>
            </a:extLst>
          </p:cNvPr>
          <p:cNvSpPr/>
          <p:nvPr userDrawn="1"/>
        </p:nvSpPr>
        <p:spPr>
          <a:xfrm>
            <a:off x="11485756" y="6937152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40D50B7-0BFF-E456-7675-C96913EC6D02}"/>
              </a:ext>
            </a:extLst>
          </p:cNvPr>
          <p:cNvSpPr/>
          <p:nvPr userDrawn="1"/>
        </p:nvSpPr>
        <p:spPr>
          <a:xfrm>
            <a:off x="11485756" y="8615938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4EB9AD0-97D9-EA55-1897-8E787ACA18AD}"/>
              </a:ext>
            </a:extLst>
          </p:cNvPr>
          <p:cNvSpPr/>
          <p:nvPr userDrawn="1"/>
        </p:nvSpPr>
        <p:spPr>
          <a:xfrm>
            <a:off x="11485756" y="10294724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FE4A142-7345-2F27-77AC-6B8D7F3BB8F0}"/>
              </a:ext>
            </a:extLst>
          </p:cNvPr>
          <p:cNvSpPr/>
          <p:nvPr userDrawn="1"/>
        </p:nvSpPr>
        <p:spPr>
          <a:xfrm>
            <a:off x="11485756" y="11973510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ED258EB-0A79-0CC4-9AC5-E5BB65095D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936252" y="5570897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7D34A3F-BE3B-171A-71BC-2F827D2C4C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36252" y="7270476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3421587F-10AC-7EBE-6901-E1BA33DF8A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936252" y="8949262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1FF3B0B-6113-DB9F-2F3C-96810CE901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936252" y="10628048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B78CB5C-262B-068C-9251-A2C3C592CF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36252" y="12306834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9AF533-B5F6-1F4C-DB2A-D5C619F69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CACAE48A-1410-60E4-FCE8-EBA95AD9A7D1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835D3321-F5AB-7B39-240A-709C3EABC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9A5045C5-E6D9-0C02-A60D-808D1A46D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5C378790-9194-7CF7-64F2-DCDC541DE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513615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UNIVERSITAS BINA NUSANTARA">
            <a:extLst>
              <a:ext uri="{FF2B5EF4-FFF2-40B4-BE49-F238E27FC236}">
                <a16:creationId xmlns:a16="http://schemas.microsoft.com/office/drawing/2014/main" id="{1D553A28-04FA-E944-90CB-BDB2AEBEA300}"/>
              </a:ext>
            </a:extLst>
          </p:cNvPr>
          <p:cNvSpPr txBox="1"/>
          <p:nvPr userDrawn="1"/>
        </p:nvSpPr>
        <p:spPr>
          <a:xfrm>
            <a:off x="9823213" y="8366096"/>
            <a:ext cx="4727256" cy="301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sz="2400" dirty="0"/>
              <a:t>UNIVERSITAS</a:t>
            </a:r>
            <a:r>
              <a:rPr sz="2400" b="1" dirty="0"/>
              <a:t> BINA NUSANTARA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THANK YOU message</a:t>
            </a:r>
            <a:endParaRPr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BE46FE-17DA-131C-25CA-513E1EB2D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9D08008-1FC5-26A6-E9A3-34742000683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7320987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BE73ECD8-9761-904C-83FC-7C21B825FC86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/>
              <a:t>THANK YOU message</a:t>
            </a:r>
            <a:endParaRPr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851190-1E16-8731-05F7-9E415A2E7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16478055-4CD9-7AD2-1E0C-062019F0D61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0994172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67548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6474C2C-5958-6F6B-1482-E67DED339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4" name="UNIVERSITAS BINA NUSANTARA">
            <a:extLst>
              <a:ext uri="{FF2B5EF4-FFF2-40B4-BE49-F238E27FC236}">
                <a16:creationId xmlns:a16="http://schemas.microsoft.com/office/drawing/2014/main" id="{5DC7F27E-9CB9-099F-4DA7-367C6ADB411B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2B8CD-2B60-168D-460C-3FFD38B69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09027" y="758208"/>
            <a:ext cx="2698754" cy="1143002"/>
          </a:xfrm>
          <a:prstGeom prst="rect">
            <a:avLst/>
          </a:prstGeom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69A49E29-524D-6392-0485-9DF63C0D6D3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465276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CCD29839-25B4-3D48-8D8C-B1D859A74A9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714224"/>
            <a:ext cx="19309300" cy="8129718"/>
          </a:xfrm>
        </p:spPr>
        <p:txBody>
          <a:bodyPr>
            <a:normAutofit/>
          </a:bodyPr>
          <a:lstStyle>
            <a:lvl1pPr marL="742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1pPr>
            <a:lvl2pPr marL="1498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2pPr>
            <a:lvl3pPr marL="2254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3pPr>
            <a:lvl4pPr marL="3010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4pPr>
            <a:lvl5pPr marL="3658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5pPr>
            <a:lvl7pPr marL="3657600" indent="0">
              <a:buNone/>
              <a:defRPr/>
            </a:lvl7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39841-01E8-3B46-1169-9D75B18B7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2" name="Group">
            <a:extLst>
              <a:ext uri="{FF2B5EF4-FFF2-40B4-BE49-F238E27FC236}">
                <a16:creationId xmlns:a16="http://schemas.microsoft.com/office/drawing/2014/main" id="{AC8C371E-C0F6-4081-3D3F-D6E3528C4285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4" name="Image" descr="Image">
              <a:extLst>
                <a:ext uri="{FF2B5EF4-FFF2-40B4-BE49-F238E27FC236}">
                  <a16:creationId xmlns:a16="http://schemas.microsoft.com/office/drawing/2014/main" id="{521B05C9-D576-5C9F-B6FD-5FB48D1A7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BAAB4BAE-E916-72F8-967D-ECE287538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4B27BB17-04E8-65DD-1C87-6ECA478DD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7805244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F7BB76AE-A45C-1F43-9E7B-E96439A8D439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67548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ID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3DCB9E1-9FF7-C612-AB16-FF67078783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3" name="UNIVERSITAS BINA NUSANTARA">
            <a:extLst>
              <a:ext uri="{FF2B5EF4-FFF2-40B4-BE49-F238E27FC236}">
                <a16:creationId xmlns:a16="http://schemas.microsoft.com/office/drawing/2014/main" id="{76287026-42FF-418F-A536-8F52F4949E8D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12E04-E7E5-6907-9DD0-CE975EF38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09028" y="758208"/>
            <a:ext cx="2698754" cy="1143002"/>
          </a:xfrm>
          <a:prstGeom prst="rect">
            <a:avLst/>
          </a:prstGeom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926A66CA-CC36-3D53-1A6D-2BBE35B859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7846099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493109-42AD-F678-F34A-9DA73287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01451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B64D7030-BF7A-6737-0471-B16F6A5E914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803221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039E3D91-9575-7645-A4DA-1857555C3973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F37568-0478-FF67-A2F0-B1647C1EC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24" y="758208"/>
            <a:ext cx="2698754" cy="1143002"/>
          </a:xfrm>
          <a:prstGeom prst="rect">
            <a:avLst/>
          </a:prstGeom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97B52BDB-6F34-5E38-95B5-002D2E4627E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3011189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9B58D5CA-1AEF-754B-9F74-AE29F8DD61D5}"/>
              </a:ext>
            </a:extLst>
          </p:cNvPr>
          <p:cNvSpPr/>
          <p:nvPr userDrawn="1"/>
        </p:nvSpPr>
        <p:spPr>
          <a:xfrm>
            <a:off x="-1" y="0"/>
            <a:ext cx="24384001" cy="13716000"/>
          </a:xfrm>
          <a:prstGeom prst="rect">
            <a:avLst/>
          </a:prstGeom>
          <a:gradFill>
            <a:gsLst>
              <a:gs pos="0">
                <a:srgbClr val="F89620"/>
              </a:gs>
              <a:gs pos="100000">
                <a:srgbClr val="FFB03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174CAF-8FC8-EDAE-768D-30BF90143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24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023E32AF-B055-2D80-60DC-AD951FFC6E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3626021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F7BB76AE-A45C-1F43-9E7B-E96439A8D439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67548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ID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3DCB9E1-9FF7-C612-AB16-FF67078783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3" name="UNIVERSITAS BINA NUSANTARA">
            <a:extLst>
              <a:ext uri="{FF2B5EF4-FFF2-40B4-BE49-F238E27FC236}">
                <a16:creationId xmlns:a16="http://schemas.microsoft.com/office/drawing/2014/main" id="{76287026-42FF-418F-A536-8F52F4949E8D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12E04-E7E5-6907-9DD0-CE975EF38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09028" y="758208"/>
            <a:ext cx="2698754" cy="1143002"/>
          </a:xfrm>
          <a:prstGeom prst="rect">
            <a:avLst/>
          </a:prstGeom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926A66CA-CC36-3D53-1A6D-2BBE35B859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003185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D74DB4AE-0419-BC41-9D4A-DC2FB6ABAE92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F9842-C644-B204-B6FB-F1DB2194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171C5759-0A99-760B-64A0-C6156603CA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5739445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5C668086-F712-8640-8B8D-2424E50E003F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BCE66-A5E8-A158-9B31-BA9AFC103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F25DF897-C0D1-81DA-05D2-9D6EC69E200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7746249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B6B9E9EC-92F4-2943-BCEE-A17DD1A638A8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315094"/>
              </a:gs>
              <a:gs pos="100000">
                <a:srgbClr val="293C6E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3DC583-F6CD-401E-7E06-373CCF952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B18B5FE2-77F7-8983-B96D-E39C876C98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0955218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3B0134B8-92DD-5A47-83ED-ED2B1DC0A2FA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797979"/>
              </a:gs>
              <a:gs pos="100000">
                <a:srgbClr val="A9A9A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53EC82-39FF-16C4-642C-2070D4989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79D2E17-CD2E-3750-65DE-315E0C44F51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5173616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AB40C6-E41E-9F54-5391-1B969D0CD911}"/>
              </a:ext>
            </a:extLst>
          </p:cNvPr>
          <p:cNvSpPr/>
          <p:nvPr userDrawn="1"/>
        </p:nvSpPr>
        <p:spPr>
          <a:xfrm>
            <a:off x="6181816" y="4686855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80221CE-1DAF-B881-9928-5F7152658A68}"/>
              </a:ext>
            </a:extLst>
          </p:cNvPr>
          <p:cNvSpPr/>
          <p:nvPr userDrawn="1"/>
        </p:nvSpPr>
        <p:spPr>
          <a:xfrm>
            <a:off x="2167377" y="4686855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769ADC5F-7856-93FC-73B6-D0FD6CF171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51814" y="4995800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00A99FD3-8026-DED8-6415-E6F86A722F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54063" y="4995800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47E1DC-6698-D91F-6E0F-EE6AA5A0EE44}"/>
              </a:ext>
            </a:extLst>
          </p:cNvPr>
          <p:cNvSpPr/>
          <p:nvPr userDrawn="1"/>
        </p:nvSpPr>
        <p:spPr>
          <a:xfrm>
            <a:off x="6181816" y="7440664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546BDD-E691-E2BA-47E5-B549A7229C89}"/>
              </a:ext>
            </a:extLst>
          </p:cNvPr>
          <p:cNvSpPr/>
          <p:nvPr userDrawn="1"/>
        </p:nvSpPr>
        <p:spPr>
          <a:xfrm>
            <a:off x="2167377" y="7440664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60AF2BE-EDAA-B7C2-8580-AB1ACF70EF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51814" y="7749609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EC36AFE-3A01-B3EC-7E28-B8F97B9003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54063" y="7749609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84B4FD-950C-7E7E-B32E-0106A01D53C4}"/>
              </a:ext>
            </a:extLst>
          </p:cNvPr>
          <p:cNvSpPr/>
          <p:nvPr userDrawn="1"/>
        </p:nvSpPr>
        <p:spPr>
          <a:xfrm>
            <a:off x="6181816" y="10194473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B266147-1D67-88E4-9FE7-F833346E464A}"/>
              </a:ext>
            </a:extLst>
          </p:cNvPr>
          <p:cNvSpPr/>
          <p:nvPr userDrawn="1"/>
        </p:nvSpPr>
        <p:spPr>
          <a:xfrm>
            <a:off x="2167377" y="10194473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248EF39-489B-0AB6-1C39-97964F6585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51814" y="10503418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37917F2-61C0-8B23-0D87-2AA3EEB837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54063" y="10503418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3F0C4EB7-81AE-6D10-33F3-83A99AC2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43113C8-679B-440C-38CF-27CC1A6FF3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947DDD-26C7-6643-F78E-7D846EE61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4" name="Group">
            <a:extLst>
              <a:ext uri="{FF2B5EF4-FFF2-40B4-BE49-F238E27FC236}">
                <a16:creationId xmlns:a16="http://schemas.microsoft.com/office/drawing/2014/main" id="{7ECEA5DF-6E18-3A6E-8D5B-83F815F6641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7091168A-CF21-90B0-E317-4D5837F67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" name="Image" descr="Image">
              <a:extLst>
                <a:ext uri="{FF2B5EF4-FFF2-40B4-BE49-F238E27FC236}">
                  <a16:creationId xmlns:a16="http://schemas.microsoft.com/office/drawing/2014/main" id="{66F1D347-8887-50E1-404D-81CA8EA95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" name="Image" descr="Image">
              <a:extLst>
                <a:ext uri="{FF2B5EF4-FFF2-40B4-BE49-F238E27FC236}">
                  <a16:creationId xmlns:a16="http://schemas.microsoft.com/office/drawing/2014/main" id="{31815DE4-517D-1DFD-DEB0-EFAEBDA0E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27043117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">
            <a:extLst>
              <a:ext uri="{FF2B5EF4-FFF2-40B4-BE49-F238E27FC236}">
                <a16:creationId xmlns:a16="http://schemas.microsoft.com/office/drawing/2014/main" id="{5B500D99-BCA8-5A47-AC2D-7A5DFB585C9A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99AE5-3E66-BB3F-4028-3D48CC999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5" name="Group">
            <a:extLst>
              <a:ext uri="{FF2B5EF4-FFF2-40B4-BE49-F238E27FC236}">
                <a16:creationId xmlns:a16="http://schemas.microsoft.com/office/drawing/2014/main" id="{394FDA65-5E81-1098-0941-1FB18BED14DD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38BA09D8-F8B2-19A8-B70A-1A73ACE24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C8189981-CA8D-3F41-4C71-452D07E52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F2CA1978-1D7F-9FBC-1610-A6CA7FFAA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23987A6D-AD04-0FF1-0C66-3D62A8BBD97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714224"/>
            <a:ext cx="19309300" cy="8129718"/>
          </a:xfrm>
        </p:spPr>
        <p:txBody>
          <a:bodyPr>
            <a:normAutofit/>
          </a:bodyPr>
          <a:lstStyle>
            <a:lvl1pPr marL="742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1pPr>
            <a:lvl2pPr marL="1498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2pPr>
            <a:lvl3pPr marL="2254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3pPr>
            <a:lvl4pPr marL="3010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4pPr>
            <a:lvl5pPr marL="3658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5pPr>
            <a:lvl7pPr marL="3657600" indent="0">
              <a:buNone/>
              <a:defRPr/>
            </a:lvl7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7391871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2A636C9-947E-150D-EB07-22919761FA60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6737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5342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64330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3A552A97-F867-374E-B40D-BD84D80804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DB283EA2-01A0-334D-8038-2E3190C1B2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05342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B5710E30-F50B-2E47-A284-AB9A73F6AB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4330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B8984F-75C1-9D5B-FF38-2151D7714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14440FB6-864F-EC32-9C12-F5781DD839A1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FD2AEEAF-7ADA-0233-2FB3-A724EEF03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27230D68-4A71-B42E-9C59-8EFE95EE5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6FA4D137-12D3-04A4-6F7D-A965125F6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69414761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3A325C97-8FC1-69A4-76A6-9BFCCE62D08F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F28C692-0EE9-7D99-17B4-3313049F0A01}"/>
              </a:ext>
            </a:extLst>
          </p:cNvPr>
          <p:cNvSpPr/>
          <p:nvPr userDrawn="1"/>
        </p:nvSpPr>
        <p:spPr>
          <a:xfrm>
            <a:off x="7398337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1B89336-F494-2062-ED79-0A44623AD4C4}"/>
              </a:ext>
            </a:extLst>
          </p:cNvPr>
          <p:cNvSpPr/>
          <p:nvPr userDrawn="1"/>
        </p:nvSpPr>
        <p:spPr>
          <a:xfrm>
            <a:off x="2167377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94247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51AEE51-4476-0347-EE71-4727AC7D90CC}"/>
              </a:ext>
            </a:extLst>
          </p:cNvPr>
          <p:cNvSpPr/>
          <p:nvPr userDrawn="1"/>
        </p:nvSpPr>
        <p:spPr>
          <a:xfrm>
            <a:off x="9278138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8DF8073-7CBE-78F8-385D-33EC70507F81}"/>
              </a:ext>
            </a:extLst>
          </p:cNvPr>
          <p:cNvSpPr/>
          <p:nvPr userDrawn="1"/>
        </p:nvSpPr>
        <p:spPr>
          <a:xfrm>
            <a:off x="16388899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06E93C-E9EF-DAD7-BDE3-8DDAB05CD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19708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AB64C3FA-E7EC-73CE-DEC9-E0D1DACCC9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2946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1B745795-7EE3-42BF-EDBE-49D4FAD835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49891" y="10445295"/>
            <a:ext cx="19038148" cy="1701954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AE76436-839B-BF36-E19E-893653562EA3}"/>
              </a:ext>
            </a:extLst>
          </p:cNvPr>
          <p:cNvSpPr/>
          <p:nvPr userDrawn="1"/>
        </p:nvSpPr>
        <p:spPr>
          <a:xfrm>
            <a:off x="14509098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FF0438-821D-3C18-6D61-1BD73A4DC167}"/>
              </a:ext>
            </a:extLst>
          </p:cNvPr>
          <p:cNvSpPr/>
          <p:nvPr userDrawn="1"/>
        </p:nvSpPr>
        <p:spPr>
          <a:xfrm>
            <a:off x="4241849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C35716-81E4-A54F-3272-89DAA37CF79D}"/>
              </a:ext>
            </a:extLst>
          </p:cNvPr>
          <p:cNvSpPr/>
          <p:nvPr userDrawn="1"/>
        </p:nvSpPr>
        <p:spPr>
          <a:xfrm>
            <a:off x="11279661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587B62-738C-1BE8-E775-FC6EC9D2556E}"/>
              </a:ext>
            </a:extLst>
          </p:cNvPr>
          <p:cNvSpPr/>
          <p:nvPr userDrawn="1"/>
        </p:nvSpPr>
        <p:spPr>
          <a:xfrm>
            <a:off x="18463370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C48672-F1E2-A230-B095-57E67183F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8D3FDAF8-012C-4D3A-C949-6317F6E219D0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56EB9265-9B68-78E9-B5B8-F2C39D913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E445F39B-125D-DE62-15D6-B4FE5E3C4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Image" descr="Image">
              <a:extLst>
                <a:ext uri="{FF2B5EF4-FFF2-40B4-BE49-F238E27FC236}">
                  <a16:creationId xmlns:a16="http://schemas.microsoft.com/office/drawing/2014/main" id="{CC8E73D5-72F6-77A3-C650-62976C858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77882712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5F33489-AE64-A520-339D-37FA55DCDDCD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67377" y="6556917"/>
            <a:ext cx="9768906" cy="557561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199BEEEC-0D44-544B-A30D-8F854BF4A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39930" y="4210629"/>
            <a:ext cx="9099057" cy="7921898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3C6146-DC72-7FB3-6375-B120A24C10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66938" y="4210049"/>
            <a:ext cx="9768874" cy="2039112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CD14E8-DE1C-14FC-FEA7-30EAAA9BB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E62B7B4A-4960-D224-2BB3-BD1A6C05E12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6F2D1DB1-7918-B846-534B-BCACC7908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A33628EC-398A-85C8-EA60-202449B36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4EE2131F-630C-FF89-05AC-61DFC8071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14537520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28F252AD-5DE4-7070-6059-31CB6E8E15CC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Or 3">
            <a:extLst>
              <a:ext uri="{FF2B5EF4-FFF2-40B4-BE49-F238E27FC236}">
                <a16:creationId xmlns:a16="http://schemas.microsoft.com/office/drawing/2014/main" id="{E68A1B27-C10C-399D-6C52-E0B8F062FF6D}"/>
              </a:ext>
            </a:extLst>
          </p:cNvPr>
          <p:cNvSpPr/>
          <p:nvPr userDrawn="1"/>
        </p:nvSpPr>
        <p:spPr>
          <a:xfrm>
            <a:off x="7481303" y="3712458"/>
            <a:ext cx="9144000" cy="9144000"/>
          </a:xfrm>
          <a:prstGeom prst="flowChartOr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E1FE12-D6E7-CC76-3FE4-BC8F0EC78DF0}"/>
              </a:ext>
            </a:extLst>
          </p:cNvPr>
          <p:cNvCxnSpPr>
            <a:cxnSpLocks/>
            <a:stCxn id="4" idx="0"/>
          </p:cNvCxnSpPr>
          <p:nvPr userDrawn="1"/>
        </p:nvCxnSpPr>
        <p:spPr>
          <a:xfrm>
            <a:off x="12053303" y="3712458"/>
            <a:ext cx="22098" cy="914400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45EE12-0322-D3C6-8589-1B9554503365}"/>
              </a:ext>
            </a:extLst>
          </p:cNvPr>
          <p:cNvCxnSpPr>
            <a:cxnSpLocks/>
            <a:endCxn id="4" idx="2"/>
          </p:cNvCxnSpPr>
          <p:nvPr userDrawn="1"/>
        </p:nvCxnSpPr>
        <p:spPr>
          <a:xfrm flipH="1">
            <a:off x="7481303" y="8284458"/>
            <a:ext cx="9144000" cy="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9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FC4F9637-2BA1-E3F7-1599-2295EF076C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56949" y="7294814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7270689-CD03-86EE-AD4E-701F61CD37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56949" y="8617313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B5939A4B-8504-2C32-E90E-9DA4843EF0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65741" y="7298299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44D6C0A8-7DC7-6F84-E472-8E0CA423C5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27997" y="8595891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9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6ADBE3FB-D313-E2BC-715C-D8600CF8B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255744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79FD328-17AF-2BB2-5730-3D5CA0EE97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255744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0" name="Graphic 19" descr="Artificial Intelligence with solid fill">
            <a:extLst>
              <a:ext uri="{FF2B5EF4-FFF2-40B4-BE49-F238E27FC236}">
                <a16:creationId xmlns:a16="http://schemas.microsoft.com/office/drawing/2014/main" id="{717E632E-7C2D-8BE2-BA0D-FBA56ED592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8162" y="4999921"/>
            <a:ext cx="1936946" cy="1936946"/>
          </a:xfrm>
          <a:prstGeom prst="rect">
            <a:avLst/>
          </a:prstGeom>
        </p:spPr>
      </p:pic>
      <p:pic>
        <p:nvPicPr>
          <p:cNvPr id="22" name="Graphic 21" descr="Atom with solid fill">
            <a:extLst>
              <a:ext uri="{FF2B5EF4-FFF2-40B4-BE49-F238E27FC236}">
                <a16:creationId xmlns:a16="http://schemas.microsoft.com/office/drawing/2014/main" id="{CCE4C43E-15B3-15EB-CF11-EB3378A3CE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37038" y="4968699"/>
            <a:ext cx="1958731" cy="1958731"/>
          </a:xfrm>
          <a:prstGeom prst="rect">
            <a:avLst/>
          </a:prstGeom>
        </p:spPr>
      </p:pic>
      <p:pic>
        <p:nvPicPr>
          <p:cNvPr id="24" name="Graphic 23" descr="Bar chart with solid fill">
            <a:extLst>
              <a:ext uri="{FF2B5EF4-FFF2-40B4-BE49-F238E27FC236}">
                <a16:creationId xmlns:a16="http://schemas.microsoft.com/office/drawing/2014/main" id="{0445AAA4-0C9A-80AB-86CE-F91A16FFC29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04135" y="9715514"/>
            <a:ext cx="1696410" cy="1696410"/>
          </a:xfrm>
          <a:prstGeom prst="rect">
            <a:avLst/>
          </a:prstGeom>
        </p:spPr>
      </p:pic>
      <p:pic>
        <p:nvPicPr>
          <p:cNvPr id="35" name="Graphic 34" descr="Blockchain with solid fill">
            <a:extLst>
              <a:ext uri="{FF2B5EF4-FFF2-40B4-BE49-F238E27FC236}">
                <a16:creationId xmlns:a16="http://schemas.microsoft.com/office/drawing/2014/main" id="{CB7D00AA-1C33-1508-6057-E10BDF964F0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37038" y="9711819"/>
            <a:ext cx="1700105" cy="1700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7FCB3B-92B7-9A04-09DB-5667129A3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805F1785-290C-1641-A96F-184692C72980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DE051A88-BFBF-58FB-0D20-AA66E50B9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FF606EC9-F598-701C-CF2B-AC339348B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1DD6A07B-1CB5-B903-09DB-950559FCE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9898971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493109-42AD-F678-F34A-9DA73287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01451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B64D7030-BF7A-6737-0471-B16F6A5E914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2620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55631E8-C878-10B3-37B6-B446CE8244F9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CRB" panose="020F0502020204030204" pitchFamily="34" charset="0"/>
              <a:ea typeface="Open Sans Light" pitchFamily="2" charset="0"/>
              <a:cs typeface="OCRB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8" y="4349750"/>
            <a:ext cx="12097701" cy="3462458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8" y="8938684"/>
            <a:ext cx="19839621" cy="3676241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Graphic 4" descr="Checklist with solid fill">
            <a:extLst>
              <a:ext uri="{FF2B5EF4-FFF2-40B4-BE49-F238E27FC236}">
                <a16:creationId xmlns:a16="http://schemas.microsoft.com/office/drawing/2014/main" id="{EEEA3E7D-43D1-BB41-8C28-FEDBD7273D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0" y="4320116"/>
            <a:ext cx="3535680" cy="3535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1F61AE-0C1A-636C-687E-207E2A2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A734540B-EB64-130D-3523-93575103ED02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5953221E-8F74-C3B9-7C70-CFB02A3B7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49A2096B-323B-F3EF-7CC9-DF562AC8C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8B7EE6C9-8BC7-CD09-089B-BA35D919D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88975332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">
            <a:extLst>
              <a:ext uri="{FF2B5EF4-FFF2-40B4-BE49-F238E27FC236}">
                <a16:creationId xmlns:a16="http://schemas.microsoft.com/office/drawing/2014/main" id="{57D6C136-B186-B244-9E34-B1B3CC503956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76751" y="10942822"/>
            <a:ext cx="8523218" cy="1444847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684029" y="10972442"/>
            <a:ext cx="8523218" cy="1444848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520A367-5826-4047-8F6E-2143367953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6751" y="4582010"/>
            <a:ext cx="8523218" cy="555597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9A473F0-3B7E-704A-AA89-F4277FCB99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684029" y="4582010"/>
            <a:ext cx="8523218" cy="557746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10B6C-2009-3AB9-2B36-C9C111BD1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5" name="Group">
            <a:extLst>
              <a:ext uri="{FF2B5EF4-FFF2-40B4-BE49-F238E27FC236}">
                <a16:creationId xmlns:a16="http://schemas.microsoft.com/office/drawing/2014/main" id="{6BFD5909-E19C-D820-5C51-280C15B09CB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8B08C927-B7A0-43BA-4100-83612BFB5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6AFC5A1D-896A-4BE5-A25A-A01721372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58C85CFC-A584-60C9-398C-FC5F3B10C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41601780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450F1BD6-0F15-C34E-9F74-50970B5378D2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64D80AC6-9CFD-09B5-1CEF-F695884CCD0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11460163" y="3962400"/>
            <a:ext cx="12118975" cy="9083675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A6CC15-DCB9-9ABD-A03B-8B586BD05B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02075" y="3962399"/>
            <a:ext cx="7010400" cy="405804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Graphic 8" descr="Blockchain with solid fill">
            <a:extLst>
              <a:ext uri="{FF2B5EF4-FFF2-40B4-BE49-F238E27FC236}">
                <a16:creationId xmlns:a16="http://schemas.microsoft.com/office/drawing/2014/main" id="{C6F9FEE2-3F55-6EBA-4F92-F43ABD638B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7047" y="3962400"/>
            <a:ext cx="1403522" cy="1403522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8597BD3B-4478-8A1D-BD26-1D9EFAA7FC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2075" y="8861383"/>
            <a:ext cx="7010400" cy="405804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 descr="Bullseye with solid fill">
            <a:extLst>
              <a:ext uri="{FF2B5EF4-FFF2-40B4-BE49-F238E27FC236}">
                <a16:creationId xmlns:a16="http://schemas.microsoft.com/office/drawing/2014/main" id="{D6B829BF-9E0D-0105-F75C-8DDD429EFC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7110" y="8648744"/>
            <a:ext cx="1403521" cy="1403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C22165-28E5-078B-D527-EB85E34E9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1AB01AB1-EADC-77A2-A940-2DE69B7ABE8E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B174F11-D671-E0EF-C5C9-332FF7B2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B2D60E6B-CEFB-1201-1ABC-A47A5C6D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" name="Image" descr="Image">
              <a:extLst>
                <a:ext uri="{FF2B5EF4-FFF2-40B4-BE49-F238E27FC236}">
                  <a16:creationId xmlns:a16="http://schemas.microsoft.com/office/drawing/2014/main" id="{3ECE39F8-02C5-64A7-9AC5-4BDC8C44E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0348793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6D051288-6E3E-A95D-1377-4372C7DC1C4F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4D652F67-94A0-0840-AE16-55B87BEAF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120517"/>
            <a:ext cx="9469197" cy="856859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A7F952E-8DC5-6A79-9AE3-813B3AE4D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47867" y="6462508"/>
            <a:ext cx="8024838" cy="6226602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A033C1D-E65C-08C9-F39B-80EFE57D65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47428" y="4115640"/>
            <a:ext cx="8024812" cy="1968425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9C9F5-AAFF-0002-246E-C6EBF2351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19954499-52C9-37B8-CE68-E31F97D9B97E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1827E7EE-F7D7-B912-1873-48F271C75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97CC2254-DB2F-2222-3ACB-0F4D49DF2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1DEA3358-B0D8-2D88-2DDF-CD2824CEA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6162483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z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ABE8965-C5C7-9C39-4D77-41321DCB42C7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ound Same Side Corner Rectangle 3">
            <a:extLst>
              <a:ext uri="{FF2B5EF4-FFF2-40B4-BE49-F238E27FC236}">
                <a16:creationId xmlns:a16="http://schemas.microsoft.com/office/drawing/2014/main" id="{FA29A0C7-63A9-37AE-C36E-28D29DB1FC0C}"/>
              </a:ext>
            </a:extLst>
          </p:cNvPr>
          <p:cNvSpPr/>
          <p:nvPr userDrawn="1"/>
        </p:nvSpPr>
        <p:spPr>
          <a:xfrm>
            <a:off x="2124334" y="5228017"/>
            <a:ext cx="7712393" cy="8605898"/>
          </a:xfrm>
          <a:prstGeom prst="round2SameRect">
            <a:avLst>
              <a:gd name="adj1" fmla="val 7123"/>
              <a:gd name="adj2" fmla="val 0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FA553-2EAA-7D5D-66A4-3CB0B3039A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94247" y="7248019"/>
            <a:ext cx="6817382" cy="6226602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Graphic 5" descr="Help with solid fill">
            <a:extLst>
              <a:ext uri="{FF2B5EF4-FFF2-40B4-BE49-F238E27FC236}">
                <a16:creationId xmlns:a16="http://schemas.microsoft.com/office/drawing/2014/main" id="{5BCC09F5-BEFD-455C-0F2F-F18D468EC7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4247" y="5468810"/>
            <a:ext cx="1427671" cy="142767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5EDB33-736C-0AA5-C7CD-BDFF535E7A9C}"/>
              </a:ext>
            </a:extLst>
          </p:cNvPr>
          <p:cNvSpPr/>
          <p:nvPr userDrawn="1"/>
        </p:nvSpPr>
        <p:spPr>
          <a:xfrm>
            <a:off x="11485756" y="5237573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A29247D-C253-CBDD-13EE-F16B85217807}"/>
              </a:ext>
            </a:extLst>
          </p:cNvPr>
          <p:cNvSpPr/>
          <p:nvPr userDrawn="1"/>
        </p:nvSpPr>
        <p:spPr>
          <a:xfrm>
            <a:off x="11485756" y="6937152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40D50B7-0BFF-E456-7675-C96913EC6D02}"/>
              </a:ext>
            </a:extLst>
          </p:cNvPr>
          <p:cNvSpPr/>
          <p:nvPr userDrawn="1"/>
        </p:nvSpPr>
        <p:spPr>
          <a:xfrm>
            <a:off x="11485756" y="8615938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4EB9AD0-97D9-EA55-1897-8E787ACA18AD}"/>
              </a:ext>
            </a:extLst>
          </p:cNvPr>
          <p:cNvSpPr/>
          <p:nvPr userDrawn="1"/>
        </p:nvSpPr>
        <p:spPr>
          <a:xfrm>
            <a:off x="11485756" y="10294724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FE4A142-7345-2F27-77AC-6B8D7F3BB8F0}"/>
              </a:ext>
            </a:extLst>
          </p:cNvPr>
          <p:cNvSpPr/>
          <p:nvPr userDrawn="1"/>
        </p:nvSpPr>
        <p:spPr>
          <a:xfrm>
            <a:off x="11485756" y="11973510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ED258EB-0A79-0CC4-9AC5-E5BB65095D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936252" y="5570897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7D34A3F-BE3B-171A-71BC-2F827D2C4C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36252" y="7270476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3421587F-10AC-7EBE-6901-E1BA33DF8A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936252" y="8949262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1FF3B0B-6113-DB9F-2F3C-96810CE901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936252" y="10628048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B78CB5C-262B-068C-9251-A2C3C592CF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36252" y="12306834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9AF533-B5F6-1F4C-DB2A-D5C619F69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CACAE48A-1410-60E4-FCE8-EBA95AD9A7D1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835D3321-F5AB-7B39-240A-709C3EABC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9A5045C5-E6D9-0C02-A60D-808D1A46D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5C378790-9194-7CF7-64F2-DCDC541DE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1167372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UNIVERSITAS BINA NUSANTARA">
            <a:extLst>
              <a:ext uri="{FF2B5EF4-FFF2-40B4-BE49-F238E27FC236}">
                <a16:creationId xmlns:a16="http://schemas.microsoft.com/office/drawing/2014/main" id="{1D553A28-04FA-E944-90CB-BDB2AEBEA300}"/>
              </a:ext>
            </a:extLst>
          </p:cNvPr>
          <p:cNvSpPr txBox="1"/>
          <p:nvPr userDrawn="1"/>
        </p:nvSpPr>
        <p:spPr>
          <a:xfrm>
            <a:off x="9823213" y="8366096"/>
            <a:ext cx="4727256" cy="301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sz="2400" dirty="0"/>
              <a:t>UNIVERSITAS</a:t>
            </a:r>
            <a:r>
              <a:rPr sz="2400" b="1" dirty="0"/>
              <a:t> BINA NUSANTARA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THANK YOU message</a:t>
            </a:r>
            <a:endParaRPr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BE46FE-17DA-131C-25CA-513E1EB2D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9D08008-1FC5-26A6-E9A3-34742000683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682766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BE73ECD8-9761-904C-83FC-7C21B825FC86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/>
              <a:t>THANK YOU message</a:t>
            </a:r>
            <a:endParaRPr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851190-1E16-8731-05F7-9E415A2E7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16478055-4CD9-7AD2-1E0C-062019F0D61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0428977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039E3D91-9575-7645-A4DA-1857555C3973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F37568-0478-FF67-A2F0-B1647C1EC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24" y="758208"/>
            <a:ext cx="2698754" cy="1143002"/>
          </a:xfrm>
          <a:prstGeom prst="rect">
            <a:avLst/>
          </a:prstGeom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97B52BDB-6F34-5E38-95B5-002D2E4627E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212086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9B58D5CA-1AEF-754B-9F74-AE29F8DD61D5}"/>
              </a:ext>
            </a:extLst>
          </p:cNvPr>
          <p:cNvSpPr/>
          <p:nvPr userDrawn="1"/>
        </p:nvSpPr>
        <p:spPr>
          <a:xfrm>
            <a:off x="-1" y="0"/>
            <a:ext cx="24384001" cy="13716000"/>
          </a:xfrm>
          <a:prstGeom prst="rect">
            <a:avLst/>
          </a:prstGeom>
          <a:gradFill>
            <a:gsLst>
              <a:gs pos="0">
                <a:srgbClr val="F89620"/>
              </a:gs>
              <a:gs pos="100000">
                <a:srgbClr val="FFB03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174CAF-8FC8-EDAE-768D-30BF90143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24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023E32AF-B055-2D80-60DC-AD951FFC6E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2990515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D74DB4AE-0419-BC41-9D4A-DC2FB6ABAE92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F9842-C644-B204-B6FB-F1DB2194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171C5759-0A99-760B-64A0-C6156603CA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8888290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5C668086-F712-8640-8B8D-2424E50E003F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BCE66-A5E8-A158-9B31-BA9AFC103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F25DF897-C0D1-81DA-05D2-9D6EC69E200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073022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B6B9E9EC-92F4-2943-BCEE-A17DD1A638A8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315094"/>
              </a:gs>
              <a:gs pos="100000">
                <a:srgbClr val="293C6E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3DC583-F6CD-401E-7E06-373CCF952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B18B5FE2-77F7-8983-B96D-E39C876C98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126830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bullet text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9384" y="13076008"/>
            <a:ext cx="392736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fld id="{86CB4B4D-7CA3-9044-876B-883B54F8677D}" type="slidenum">
              <a:rPr lang="en-ID"/>
              <a:pPr/>
              <a:t>‹#›</a:t>
            </a:fld>
            <a:endParaRPr lang="en-ID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6" r:id="rId2"/>
    <p:sldLayoutId id="214748368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4" r:id="rId11"/>
    <p:sldLayoutId id="2147483667" r:id="rId12"/>
    <p:sldLayoutId id="2147483668" r:id="rId13"/>
    <p:sldLayoutId id="2147483685" r:id="rId14"/>
    <p:sldLayoutId id="2147483669" r:id="rId15"/>
    <p:sldLayoutId id="2147483683" r:id="rId16"/>
    <p:sldLayoutId id="2147483688" r:id="rId17"/>
    <p:sldLayoutId id="2147483670" r:id="rId18"/>
    <p:sldLayoutId id="2147483687" r:id="rId19"/>
    <p:sldLayoutId id="2147483671" r:id="rId20"/>
    <p:sldLayoutId id="2147483686" r:id="rId21"/>
    <p:sldLayoutId id="2147483680" r:id="rId22"/>
    <p:sldLayoutId id="2147483681" r:id="rId23"/>
  </p:sldLayoutIdLst>
  <p:transition spd="med"/>
  <p:txStyles>
    <p:titleStyle>
      <a:lvl1pPr marL="0" marR="0" indent="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  <a:sym typeface="Helvetica Neue"/>
        </a:defRPr>
      </a:lvl1pPr>
      <a:lvl2pPr marL="0" marR="0" indent="457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1pPr>
      <a:lvl2pPr marL="1219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2pPr>
      <a:lvl3pPr marL="1828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3pPr>
      <a:lvl4pPr marL="2438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4pPr>
      <a:lvl5pPr marL="30480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5pPr>
      <a:lvl6pPr marL="3657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bullet text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9384" y="13076008"/>
            <a:ext cx="392736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fld id="{86CB4B4D-7CA3-9044-876B-883B54F8677D}" type="slidenum">
              <a:rPr lang="en-ID"/>
              <a:pPr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03729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  <p:sldLayoutId id="2147483708" r:id="rId19"/>
    <p:sldLayoutId id="2147483709" r:id="rId20"/>
    <p:sldLayoutId id="2147483710" r:id="rId21"/>
    <p:sldLayoutId id="2147483711" r:id="rId22"/>
    <p:sldLayoutId id="2147483712" r:id="rId23"/>
  </p:sldLayoutIdLst>
  <p:transition spd="med"/>
  <p:txStyles>
    <p:titleStyle>
      <a:lvl1pPr marL="0" marR="0" indent="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  <a:sym typeface="Helvetica Neue"/>
        </a:defRPr>
      </a:lvl1pPr>
      <a:lvl2pPr marL="0" marR="0" indent="457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1pPr>
      <a:lvl2pPr marL="1219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2pPr>
      <a:lvl3pPr marL="1828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3pPr>
      <a:lvl4pPr marL="2438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4pPr>
      <a:lvl5pPr marL="30480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5pPr>
      <a:lvl6pPr marL="3657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F9371B-F92F-AED8-457A-F4BAE6779B8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Session 09-10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C0E2BF-BBBC-BF27-4255-C5149D193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TreeS &amp; Binary Tree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DA326-32BB-7EBF-F49C-D0308881B7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336458" y="11538583"/>
            <a:ext cx="5711084" cy="745888"/>
          </a:xfrm>
        </p:spPr>
        <p:txBody>
          <a:bodyPr/>
          <a:lstStyle/>
          <a:p>
            <a:r>
              <a:rPr lang="en-US" dirty="0"/>
              <a:t>Elizabeth </a:t>
            </a:r>
            <a:r>
              <a:rPr lang="en-US" dirty="0" err="1"/>
              <a:t>Paskahlia</a:t>
            </a:r>
            <a:r>
              <a:rPr lang="en-US" dirty="0"/>
              <a:t> </a:t>
            </a:r>
            <a:r>
              <a:rPr lang="en-US" dirty="0" err="1"/>
              <a:t>Gunawan</a:t>
            </a:r>
            <a:r>
              <a:rPr lang="en-US" dirty="0"/>
              <a:t>, </a:t>
            </a:r>
            <a:r>
              <a:rPr lang="en-US" dirty="0" err="1"/>
              <a:t>S.Kom</a:t>
            </a:r>
            <a:r>
              <a:rPr lang="en-US" dirty="0"/>
              <a:t>., M.Cs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58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Binary Tree Concept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Binary Tree Introduction and terms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3508052" cy="7925085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en-AU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Depth of node: </a:t>
            </a:r>
            <a: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length of the path from the root to the node. </a:t>
            </a:r>
          </a:p>
          <a:p>
            <a:pPr>
              <a:spcBef>
                <a:spcPts val="2400"/>
              </a:spcBef>
            </a:pPr>
            <a: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depth of root is 0.</a:t>
            </a:r>
          </a:p>
          <a:p>
            <a:pPr>
              <a:spcBef>
                <a:spcPts val="2400"/>
              </a:spcBef>
            </a:pPr>
            <a:r>
              <a:rPr lang="en-AU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Height of a tree: </a:t>
            </a:r>
            <a: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total number of nodes on the path from the root node to the deepest node in the tree. </a:t>
            </a:r>
          </a:p>
          <a:p>
            <a:pPr>
              <a:spcBef>
                <a:spcPts val="2400"/>
              </a:spcBef>
            </a:pPr>
            <a: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tree with only root node has a height of 1.</a:t>
            </a:r>
          </a:p>
          <a:p>
            <a:pPr>
              <a:spcBef>
                <a:spcPts val="2400"/>
              </a:spcBef>
            </a:pPr>
            <a: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With the sample binary tree: Depth of node 12 is 3, and the Height of tree is 4.</a:t>
            </a:r>
          </a:p>
          <a:p>
            <a:pPr>
              <a:spcBef>
                <a:spcPts val="2400"/>
              </a:spcBef>
            </a:pPr>
            <a:endParaRPr lang="en-AU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spcBef>
                <a:spcPts val="2400"/>
              </a:spcBef>
              <a:buNone/>
            </a:pPr>
            <a:endParaRPr lang="en-AU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Picture 6" descr="bt-1.g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675429" y="3813019"/>
            <a:ext cx="7787367" cy="803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9478698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Property of Binary Tree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Maximum number of nodes on certain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20866794" cy="792508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Maximum number of nodes on level </a:t>
            </a:r>
            <a:r>
              <a:rPr lang="en-US" altLang="zh-CN" sz="4400" i="1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k</a:t>
            </a: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of a binary tree is 2</a:t>
            </a:r>
            <a:r>
              <a:rPr lang="en-US" altLang="zh-CN" sz="4400" i="1" baseline="300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k</a:t>
            </a: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.</a:t>
            </a:r>
            <a:endParaRPr lang="en-AU" sz="41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Picture 6" descr="bt-5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15"/>
          <a:stretch>
            <a:fillRect/>
          </a:stretch>
        </p:blipFill>
        <p:spPr bwMode="auto">
          <a:xfrm>
            <a:off x="11359303" y="6265626"/>
            <a:ext cx="12272784" cy="67468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2657233" y="8832241"/>
            <a:ext cx="6412481" cy="4472058"/>
          </a:xfrm>
          <a:prstGeom prst="rect">
            <a:avLst/>
          </a:prstGeom>
          <a:solidFill>
            <a:srgbClr val="E0FCF9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720000" algn="l" eaLnBrk="1" hangingPunct="1">
              <a:lnSpc>
                <a:spcPct val="120000"/>
              </a:lnSpc>
            </a:pPr>
            <a:br>
              <a:rPr lang="en-US" altLang="en-US" sz="4000" dirty="0">
                <a:solidFill>
                  <a:schemeClr val="bg2">
                    <a:lumMod val="10000"/>
                  </a:schemeClr>
                </a:solidFill>
                <a:latin typeface="+mj-lt"/>
                <a:cs typeface="Tahoma" panose="020B0604030504040204" pitchFamily="34" charset="0"/>
              </a:rPr>
            </a:br>
            <a:r>
              <a:rPr lang="en-US" altLang="en-US" sz="4000" dirty="0">
                <a:solidFill>
                  <a:schemeClr val="bg2">
                    <a:lumMod val="10000"/>
                  </a:schemeClr>
                </a:solidFill>
                <a:latin typeface="+mj-lt"/>
                <a:cs typeface="Tahoma" panose="020B0604030504040204" pitchFamily="34" charset="0"/>
              </a:rPr>
              <a:t>Note: In some literatures,</a:t>
            </a:r>
          </a:p>
          <a:p>
            <a:pPr marL="720000" algn="l" eaLnBrk="1" hangingPunct="1">
              <a:lnSpc>
                <a:spcPct val="120000"/>
              </a:lnSpc>
            </a:pPr>
            <a:r>
              <a:rPr lang="en-US" altLang="en-US" sz="4000" dirty="0">
                <a:solidFill>
                  <a:schemeClr val="bg2">
                    <a:lumMod val="10000"/>
                  </a:schemeClr>
                </a:solidFill>
                <a:latin typeface="+mj-lt"/>
                <a:cs typeface="Tahoma" panose="020B0604030504040204" pitchFamily="34" charset="0"/>
              </a:rPr>
              <a:t>level of binary tree</a:t>
            </a:r>
          </a:p>
          <a:p>
            <a:pPr marL="720000" algn="l" eaLnBrk="1" hangingPunct="1">
              <a:lnSpc>
                <a:spcPct val="120000"/>
              </a:lnSpc>
            </a:pPr>
            <a:r>
              <a:rPr lang="en-US" altLang="en-US" sz="4000" dirty="0">
                <a:solidFill>
                  <a:schemeClr val="bg2">
                    <a:lumMod val="10000"/>
                  </a:schemeClr>
                </a:solidFill>
                <a:latin typeface="+mj-lt"/>
                <a:cs typeface="Tahoma" panose="020B0604030504040204" pitchFamily="34" charset="0"/>
              </a:rPr>
              <a:t>starts with 1 (root).</a:t>
            </a:r>
            <a:br>
              <a:rPr lang="en-US" altLang="en-US" sz="4000" dirty="0">
                <a:solidFill>
                  <a:schemeClr val="bg2">
                    <a:lumMod val="10000"/>
                  </a:schemeClr>
                </a:solidFill>
                <a:latin typeface="+mj-lt"/>
                <a:cs typeface="Tahoma" panose="020B0604030504040204" pitchFamily="34" charset="0"/>
              </a:rPr>
            </a:br>
            <a:endParaRPr lang="en-US" altLang="en-US" sz="4000" dirty="0">
              <a:solidFill>
                <a:schemeClr val="bg2">
                  <a:lumMod val="10000"/>
                </a:schemeClr>
              </a:solidFill>
              <a:latin typeface="+mj-lt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62326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Property of Binary Tree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Maximum number of nodes with Height h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311407"/>
            <a:ext cx="20866794" cy="7925085"/>
          </a:xfrm>
        </p:spPr>
        <p:txBody>
          <a:bodyPr>
            <a:normAutofit/>
          </a:bodyPr>
          <a:lstStyle/>
          <a:p>
            <a:r>
              <a:rPr lang="en-US" altLang="zh-CN" sz="4400" dirty="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Maximum number of nodes on a binary tree of </a:t>
            </a:r>
            <a:r>
              <a:rPr lang="en-US" altLang="zh-CN" sz="4400" b="1" dirty="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height</a:t>
            </a:r>
            <a:r>
              <a:rPr lang="en-US" altLang="zh-CN" sz="4400" dirty="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</a:t>
            </a:r>
            <a:r>
              <a:rPr lang="en-US" altLang="zh-CN" sz="4400" i="1" dirty="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h</a:t>
            </a:r>
            <a:r>
              <a:rPr lang="en-US" altLang="zh-CN" sz="4400" dirty="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is 2</a:t>
            </a:r>
            <a:r>
              <a:rPr lang="en-US" altLang="zh-CN" sz="4400" i="1" baseline="30000" dirty="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h+1 </a:t>
            </a:r>
            <a:r>
              <a:rPr lang="en-US" altLang="zh-CN" sz="4400" dirty="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- 1.</a:t>
            </a:r>
          </a:p>
          <a:p>
            <a:r>
              <a:rPr lang="en-US" altLang="zh-CN" sz="4400" dirty="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</a:t>
            </a:r>
            <a:r>
              <a:rPr lang="en-US" altLang="zh-CN" sz="4400" b="1" dirty="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Height of a tree </a:t>
            </a:r>
            <a:r>
              <a:rPr lang="en-US" altLang="zh-CN" sz="4400" dirty="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is the total number of levels (excluding the root)</a:t>
            </a:r>
            <a:br>
              <a:rPr lang="en-US" altLang="zh-CN" sz="4400" dirty="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US" altLang="zh-CN" sz="4400" dirty="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or the highest level </a:t>
            </a:r>
            <a:r>
              <a:rPr lang="en-US" altLang="zh-CN" sz="4400" i="1" dirty="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l</a:t>
            </a:r>
            <a:r>
              <a:rPr lang="en-US" altLang="zh-CN" sz="4400" dirty="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(if the levels of a tree are: 0, 1, 2, …, l) </a:t>
            </a:r>
          </a:p>
          <a:p>
            <a:r>
              <a:rPr lang="en-US" altLang="zh-CN" sz="4400" dirty="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The following figure has the height of: 3</a:t>
            </a:r>
          </a:p>
        </p:txBody>
      </p:sp>
      <p:pic>
        <p:nvPicPr>
          <p:cNvPr id="5" name="Picture 6" descr="bt-5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15"/>
          <a:stretch>
            <a:fillRect/>
          </a:stretch>
        </p:blipFill>
        <p:spPr bwMode="auto">
          <a:xfrm>
            <a:off x="13193484" y="7273950"/>
            <a:ext cx="10438603" cy="573852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2657233" y="8832241"/>
            <a:ext cx="9279019" cy="4154984"/>
          </a:xfrm>
          <a:prstGeom prst="rect">
            <a:avLst/>
          </a:prstGeom>
          <a:solidFill>
            <a:srgbClr val="E0FCF9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720000" algn="l" eaLnBrk="1" hangingPunct="1"/>
            <a:r>
              <a:rPr lang="en-US" altLang="en-US" sz="4400" dirty="0">
                <a:latin typeface="Tahoma" panose="020B0604030504040204" pitchFamily="34" charset="0"/>
                <a:cs typeface="Tahoma" panose="020B0604030504040204" pitchFamily="34" charset="0"/>
              </a:rPr>
              <a:t>Maximum total nodes</a:t>
            </a:r>
            <a:br>
              <a:rPr lang="en-US" altLang="en-US" sz="4400" dirty="0"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en-US" sz="4400" dirty="0">
                <a:latin typeface="Tahoma" panose="020B0604030504040204" pitchFamily="34" charset="0"/>
                <a:cs typeface="Tahoma" panose="020B0604030504040204" pitchFamily="34" charset="0"/>
              </a:rPr>
              <a:t>of a binary tree of height 3</a:t>
            </a:r>
          </a:p>
          <a:p>
            <a:pPr marL="720000" algn="l" eaLnBrk="1" hangingPunct="1"/>
            <a:r>
              <a:rPr lang="en-US" altLang="en-US" sz="4400" dirty="0">
                <a:latin typeface="Tahoma" panose="020B0604030504040204" pitchFamily="34" charset="0"/>
                <a:cs typeface="Tahoma" panose="020B0604030504040204" pitchFamily="34" charset="0"/>
              </a:rPr>
              <a:t>= 1 + 2 + 4 + 8</a:t>
            </a:r>
          </a:p>
          <a:p>
            <a:pPr marL="720000" algn="l" eaLnBrk="1" hangingPunct="1"/>
            <a:r>
              <a:rPr lang="en-US" altLang="en-US" sz="4400" dirty="0">
                <a:latin typeface="Tahoma" panose="020B0604030504040204" pitchFamily="34" charset="0"/>
                <a:cs typeface="Tahoma" panose="020B0604030504040204" pitchFamily="34" charset="0"/>
              </a:rPr>
              <a:t>= 2</a:t>
            </a:r>
            <a:r>
              <a:rPr lang="en-US" altLang="en-US" sz="4400" baseline="30000" dirty="0">
                <a:latin typeface="Tahoma" panose="020B0604030504040204" pitchFamily="34" charset="0"/>
                <a:cs typeface="Tahoma" panose="020B0604030504040204" pitchFamily="34" charset="0"/>
              </a:rPr>
              <a:t>0</a:t>
            </a:r>
            <a:r>
              <a:rPr lang="en-US" altLang="en-US" sz="4400" dirty="0">
                <a:latin typeface="Tahoma" panose="020B0604030504040204" pitchFamily="34" charset="0"/>
                <a:cs typeface="Tahoma" panose="020B0604030504040204" pitchFamily="34" charset="0"/>
              </a:rPr>
              <a:t> + 2</a:t>
            </a:r>
            <a:r>
              <a:rPr lang="en-US" altLang="en-US" sz="4400" baseline="30000" dirty="0">
                <a:latin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en-US" altLang="en-US" sz="4400" dirty="0">
                <a:latin typeface="Tahoma" panose="020B0604030504040204" pitchFamily="34" charset="0"/>
                <a:cs typeface="Tahoma" panose="020B0604030504040204" pitchFamily="34" charset="0"/>
              </a:rPr>
              <a:t> + 2</a:t>
            </a:r>
            <a:r>
              <a:rPr lang="en-US" altLang="en-US" sz="4400" baseline="30000" dirty="0">
                <a:latin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altLang="en-US" sz="4400" dirty="0">
                <a:latin typeface="Tahoma" panose="020B0604030504040204" pitchFamily="34" charset="0"/>
                <a:cs typeface="Tahoma" panose="020B0604030504040204" pitchFamily="34" charset="0"/>
              </a:rPr>
              <a:t> + 2</a:t>
            </a:r>
            <a:r>
              <a:rPr lang="en-US" altLang="en-US" sz="4400" baseline="30000" dirty="0">
                <a:latin typeface="Tahoma" panose="020B0604030504040204" pitchFamily="34" charset="0"/>
                <a:cs typeface="Tahoma" panose="020B0604030504040204" pitchFamily="34" charset="0"/>
              </a:rPr>
              <a:t>3</a:t>
            </a:r>
          </a:p>
          <a:p>
            <a:pPr marL="720000" algn="l" eaLnBrk="1" hangingPunct="1"/>
            <a:r>
              <a:rPr lang="en-US" altLang="en-US" sz="4400" dirty="0">
                <a:latin typeface="Tahoma" panose="020B0604030504040204" pitchFamily="34" charset="0"/>
                <a:cs typeface="Tahoma" panose="020B0604030504040204" pitchFamily="34" charset="0"/>
              </a:rPr>
              <a:t>= 2</a:t>
            </a:r>
            <a:r>
              <a:rPr lang="en-US" altLang="en-US" sz="4400" baseline="30000" dirty="0">
                <a:latin typeface="Tahoma" panose="020B0604030504040204" pitchFamily="34" charset="0"/>
                <a:cs typeface="Tahoma" panose="020B0604030504040204" pitchFamily="34" charset="0"/>
              </a:rPr>
              <a:t>4</a:t>
            </a:r>
            <a:r>
              <a:rPr lang="en-US" altLang="en-US" sz="4400" dirty="0">
                <a:latin typeface="Tahoma" panose="020B0604030504040204" pitchFamily="34" charset="0"/>
                <a:cs typeface="Tahoma" panose="020B0604030504040204" pitchFamily="34" charset="0"/>
              </a:rPr>
              <a:t> – 1</a:t>
            </a:r>
          </a:p>
          <a:p>
            <a:pPr marL="720000" algn="l" eaLnBrk="1" hangingPunct="1"/>
            <a:r>
              <a:rPr lang="en-US" altLang="en-US" sz="4400" dirty="0">
                <a:latin typeface="Tahoma" panose="020B0604030504040204" pitchFamily="34" charset="0"/>
                <a:cs typeface="Tahoma" panose="020B0604030504040204" pitchFamily="34" charset="0"/>
              </a:rPr>
              <a:t>= 15</a:t>
            </a:r>
          </a:p>
        </p:txBody>
      </p:sp>
    </p:spTree>
    <p:extLst>
      <p:ext uri="{BB962C8B-B14F-4D97-AF65-F5344CB8AC3E}">
        <p14:creationId xmlns:p14="http://schemas.microsoft.com/office/powerpoint/2010/main" val="68320895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Property of Binary Tree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7377" y="2419728"/>
            <a:ext cx="18482823" cy="803546"/>
          </a:xfrm>
        </p:spPr>
        <p:txBody>
          <a:bodyPr>
            <a:normAutofit/>
          </a:bodyPr>
          <a:lstStyle/>
          <a:p>
            <a:r>
              <a:rPr lang="en-US" dirty="0"/>
              <a:t>Minimum and maximum height of Binary tree with known number of nodes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311407"/>
            <a:ext cx="20866794" cy="7925085"/>
          </a:xfrm>
        </p:spPr>
        <p:txBody>
          <a:bodyPr>
            <a:normAutofit/>
          </a:bodyPr>
          <a:lstStyle/>
          <a:p>
            <a:pPr marL="236538" indent="-236538"/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Minimum height of a binary tree of </a:t>
            </a:r>
            <a:r>
              <a:rPr lang="en-US" altLang="zh-CN" sz="4400" i="1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n</a:t>
            </a: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nodes is </a:t>
            </a:r>
            <a:r>
              <a:rPr lang="en-US" altLang="zh-CN" sz="4400" baseline="300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2</a:t>
            </a: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log(n).</a:t>
            </a:r>
          </a:p>
          <a:p>
            <a:pPr marL="236538" indent="-236538"/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Maximum height of a binary tree of </a:t>
            </a:r>
            <a:r>
              <a:rPr lang="en-US" altLang="zh-CN" sz="4400" i="1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n</a:t>
            </a: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nodes is </a:t>
            </a:r>
            <a:r>
              <a:rPr lang="en-US" altLang="zh-CN" sz="4400" i="1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n</a:t>
            </a: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- 1.</a:t>
            </a:r>
            <a:endParaRPr lang="en-US" altLang="zh-CN" sz="4400" baseline="30000">
              <a:latin typeface="Tahoma" panose="020B060403050404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5339896" y="9289441"/>
            <a:ext cx="6412481" cy="2554545"/>
          </a:xfrm>
          <a:prstGeom prst="rect">
            <a:avLst/>
          </a:prstGeom>
          <a:solidFill>
            <a:srgbClr val="E0FCF9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br>
              <a:rPr lang="en-US" altLang="en-US" sz="4000">
                <a:latin typeface="+mj-lt"/>
                <a:cs typeface="Tahoma" panose="020B0604030504040204" pitchFamily="34" charset="0"/>
              </a:rPr>
            </a:br>
            <a:r>
              <a:rPr lang="en-US" altLang="en-US" sz="4000">
                <a:latin typeface="Tahoma" panose="020B0604030504040204" pitchFamily="34" charset="0"/>
                <a:cs typeface="Tahoma" panose="020B0604030504040204" pitchFamily="34" charset="0"/>
              </a:rPr>
              <a:t>Skewed binary trees</a:t>
            </a:r>
          </a:p>
          <a:p>
            <a:pPr eaLnBrk="1" hangingPunct="1"/>
            <a:r>
              <a:rPr lang="en-US" altLang="en-US" sz="4000">
                <a:latin typeface="Tahoma" panose="020B0604030504040204" pitchFamily="34" charset="0"/>
                <a:cs typeface="Tahoma" panose="020B0604030504040204" pitchFamily="34" charset="0"/>
              </a:rPr>
              <a:t>have maximum height</a:t>
            </a:r>
            <a:br>
              <a:rPr lang="en-US" altLang="en-US" sz="4000">
                <a:latin typeface="+mj-lt"/>
                <a:cs typeface="Tahoma" panose="020B0604030504040204" pitchFamily="34" charset="0"/>
              </a:rPr>
            </a:br>
            <a:endParaRPr lang="en-US" altLang="en-US" sz="4000" dirty="0">
              <a:latin typeface="+mj-lt"/>
              <a:cs typeface="Tahoma" panose="020B0604030504040204" pitchFamily="34" charset="0"/>
            </a:endParaRPr>
          </a:p>
        </p:txBody>
      </p:sp>
      <p:pic>
        <p:nvPicPr>
          <p:cNvPr id="11" name="Picture 7" descr="bt-6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9"/>
          <a:stretch>
            <a:fillRect/>
          </a:stretch>
        </p:blipFill>
        <p:spPr bwMode="auto">
          <a:xfrm>
            <a:off x="2754881" y="6498129"/>
            <a:ext cx="11846944" cy="652619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91707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Property of Binary Tree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Representation of Binary Tree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20866794" cy="7925085"/>
          </a:xfrm>
        </p:spPr>
        <p:txBody>
          <a:bodyPr>
            <a:normAutofit/>
          </a:bodyPr>
          <a:lstStyle/>
          <a:p>
            <a:pPr marL="236538" indent="-236538"/>
            <a:r>
              <a:rPr lang="en-US" altLang="zh-CN" sz="4400" dirty="0">
                <a:latin typeface="Tahoma" pitchFamily="34" charset="0"/>
                <a:cs typeface="Tahoma" pitchFamily="34" charset="0"/>
              </a:rPr>
              <a:t> Implementation using </a:t>
            </a:r>
            <a:r>
              <a:rPr lang="en-US" altLang="zh-CN" sz="4400" b="1" dirty="0">
                <a:latin typeface="Tahoma" pitchFamily="34" charset="0"/>
                <a:cs typeface="Tahoma" pitchFamily="34" charset="0"/>
              </a:rPr>
              <a:t>array</a:t>
            </a:r>
            <a:endParaRPr lang="en-US" altLang="zh-CN" sz="4400" b="1" baseline="30000" dirty="0">
              <a:latin typeface="Tahoma" panose="020B060403050404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</p:txBody>
      </p:sp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260414" y="6748979"/>
            <a:ext cx="20164157" cy="733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11059887" y="4970950"/>
            <a:ext cx="12648640" cy="3515825"/>
          </a:xfrm>
          <a:prstGeom prst="rect">
            <a:avLst/>
          </a:prstGeom>
          <a:solidFill>
            <a:srgbClr val="E0FCF9"/>
          </a:solidFill>
        </p:spPr>
        <p:txBody>
          <a:bodyPr rtlCol="0">
            <a:normAutofit fontScale="92500" lnSpcReduction="10000"/>
          </a:bodyPr>
          <a:lstStyle>
            <a:lvl1pPr marL="609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360000" indent="0">
              <a:lnSpc>
                <a:spcPct val="130000"/>
              </a:lnSpc>
              <a:spcBef>
                <a:spcPts val="0"/>
              </a:spcBef>
              <a:buFont typeface="Arial" pitchFamily="34" charset="0"/>
              <a:buNone/>
              <a:defRPr/>
            </a:pPr>
            <a:r>
              <a:rPr lang="id-ID" altLang="en-US" sz="4000">
                <a:latin typeface="+mj-lt"/>
                <a:ea typeface="SimSun" pitchFamily="2" charset="-122"/>
                <a:cs typeface="Tahoma" pitchFamily="34" charset="0"/>
              </a:rPr>
              <a:t>Inde</a:t>
            </a:r>
            <a:r>
              <a:rPr lang="en-US" altLang="en-US" sz="4000">
                <a:latin typeface="+mj-lt"/>
                <a:ea typeface="SimSun" pitchFamily="2" charset="-122"/>
                <a:cs typeface="Tahoma" pitchFamily="34" charset="0"/>
              </a:rPr>
              <a:t>x on array represents node number</a:t>
            </a:r>
            <a:endParaRPr lang="id-ID" altLang="en-US" sz="4000">
              <a:latin typeface="+mj-lt"/>
              <a:ea typeface="SimSun" pitchFamily="2" charset="-122"/>
              <a:cs typeface="Tahoma" pitchFamily="34" charset="0"/>
            </a:endParaRPr>
          </a:p>
          <a:p>
            <a:pPr marL="360000" indent="0">
              <a:lnSpc>
                <a:spcPct val="130000"/>
              </a:lnSpc>
              <a:spcBef>
                <a:spcPts val="0"/>
              </a:spcBef>
              <a:buFont typeface="Arial" pitchFamily="34" charset="0"/>
              <a:buNone/>
              <a:defRPr/>
            </a:pPr>
            <a:r>
              <a:rPr lang="id-ID" altLang="en-US" sz="4000">
                <a:latin typeface="+mj-lt"/>
                <a:ea typeface="SimSun" pitchFamily="2" charset="-122"/>
                <a:cs typeface="Tahoma" pitchFamily="34" charset="0"/>
              </a:rPr>
              <a:t>Inde</a:t>
            </a:r>
            <a:r>
              <a:rPr lang="en-US" altLang="en-US" sz="4000">
                <a:latin typeface="+mj-lt"/>
                <a:ea typeface="SimSun" pitchFamily="2" charset="-122"/>
                <a:cs typeface="Tahoma" pitchFamily="34" charset="0"/>
              </a:rPr>
              <a:t>x</a:t>
            </a:r>
            <a:r>
              <a:rPr lang="id-ID" altLang="en-US" sz="4000">
                <a:latin typeface="+mj-lt"/>
                <a:ea typeface="SimSun" pitchFamily="2" charset="-122"/>
                <a:cs typeface="Tahoma" pitchFamily="34" charset="0"/>
              </a:rPr>
              <a:t> 0 </a:t>
            </a:r>
            <a:r>
              <a:rPr lang="en-US" altLang="en-US" sz="4000">
                <a:latin typeface="+mj-lt"/>
                <a:ea typeface="SimSun" pitchFamily="2" charset="-122"/>
                <a:cs typeface="Tahoma" pitchFamily="34" charset="0"/>
              </a:rPr>
              <a:t>is </a:t>
            </a:r>
            <a:r>
              <a:rPr lang="id-ID" altLang="en-US" sz="4000">
                <a:latin typeface="+mj-lt"/>
                <a:ea typeface="SimSun" pitchFamily="2" charset="-122"/>
                <a:cs typeface="Tahoma" pitchFamily="34" charset="0"/>
              </a:rPr>
              <a:t>Root node</a:t>
            </a:r>
          </a:p>
          <a:p>
            <a:pPr marL="360000" indent="0">
              <a:lnSpc>
                <a:spcPct val="130000"/>
              </a:lnSpc>
              <a:spcBef>
                <a:spcPts val="0"/>
              </a:spcBef>
              <a:buFont typeface="Arial" pitchFamily="34" charset="0"/>
              <a:buNone/>
              <a:defRPr/>
            </a:pPr>
            <a:r>
              <a:rPr lang="id-ID" altLang="en-US" sz="4000">
                <a:latin typeface="+mj-lt"/>
                <a:ea typeface="SimSun" pitchFamily="2" charset="-122"/>
                <a:cs typeface="Tahoma" pitchFamily="34" charset="0"/>
              </a:rPr>
              <a:t>Inde</a:t>
            </a:r>
            <a:r>
              <a:rPr lang="en-US" altLang="en-US" sz="4000">
                <a:latin typeface="+mj-lt"/>
                <a:ea typeface="SimSun" pitchFamily="2" charset="-122"/>
                <a:cs typeface="Tahoma" pitchFamily="34" charset="0"/>
              </a:rPr>
              <a:t>x</a:t>
            </a:r>
            <a:r>
              <a:rPr lang="id-ID" altLang="en-US" sz="4000">
                <a:latin typeface="+mj-lt"/>
                <a:ea typeface="SimSun" pitchFamily="2" charset="-122"/>
                <a:cs typeface="Tahoma" pitchFamily="34" charset="0"/>
              </a:rPr>
              <a:t> Left Child </a:t>
            </a:r>
            <a:r>
              <a:rPr lang="en-US" altLang="en-US" sz="4000">
                <a:latin typeface="+mj-lt"/>
                <a:ea typeface="SimSun" pitchFamily="2" charset="-122"/>
                <a:cs typeface="Tahoma" pitchFamily="34" charset="0"/>
              </a:rPr>
              <a:t>is </a:t>
            </a:r>
            <a:r>
              <a:rPr lang="id-ID" altLang="en-US" sz="4000" b="1">
                <a:latin typeface="+mj-lt"/>
                <a:ea typeface="SimSun" pitchFamily="2" charset="-122"/>
                <a:cs typeface="Tahoma" pitchFamily="34" charset="0"/>
              </a:rPr>
              <a:t>2p + 1</a:t>
            </a:r>
            <a:r>
              <a:rPr lang="id-ID" altLang="en-US" sz="4000">
                <a:latin typeface="+mj-lt"/>
                <a:ea typeface="SimSun" pitchFamily="2" charset="-122"/>
                <a:cs typeface="Tahoma" pitchFamily="34" charset="0"/>
              </a:rPr>
              <a:t>, </a:t>
            </a:r>
            <a:r>
              <a:rPr lang="en-US" altLang="en-US" sz="4000">
                <a:latin typeface="+mj-lt"/>
                <a:ea typeface="SimSun" pitchFamily="2" charset="-122"/>
                <a:cs typeface="Tahoma" pitchFamily="34" charset="0"/>
              </a:rPr>
              <a:t>where </a:t>
            </a:r>
            <a:r>
              <a:rPr lang="id-ID" altLang="en-US" sz="4000">
                <a:latin typeface="+mj-lt"/>
                <a:ea typeface="SimSun" pitchFamily="2" charset="-122"/>
                <a:cs typeface="Tahoma" pitchFamily="34" charset="0"/>
              </a:rPr>
              <a:t>p </a:t>
            </a:r>
            <a:r>
              <a:rPr lang="en-US" altLang="en-US" sz="4000">
                <a:latin typeface="+mj-lt"/>
                <a:ea typeface="SimSun" pitchFamily="2" charset="-122"/>
                <a:cs typeface="Tahoma" pitchFamily="34" charset="0"/>
              </a:rPr>
              <a:t>is parent index</a:t>
            </a:r>
          </a:p>
          <a:p>
            <a:pPr marL="360000" indent="0">
              <a:lnSpc>
                <a:spcPct val="130000"/>
              </a:lnSpc>
              <a:spcBef>
                <a:spcPts val="0"/>
              </a:spcBef>
              <a:buFont typeface="Arial" pitchFamily="34" charset="0"/>
              <a:buNone/>
              <a:defRPr/>
            </a:pPr>
            <a:r>
              <a:rPr lang="id-ID" altLang="en-US" sz="4000">
                <a:latin typeface="+mj-lt"/>
                <a:ea typeface="SimSun" pitchFamily="2" charset="-122"/>
                <a:cs typeface="Tahoma" pitchFamily="34" charset="0"/>
              </a:rPr>
              <a:t>Inde</a:t>
            </a:r>
            <a:r>
              <a:rPr lang="en-US" altLang="en-US" sz="4000">
                <a:latin typeface="+mj-lt"/>
                <a:ea typeface="SimSun" pitchFamily="2" charset="-122"/>
                <a:cs typeface="Tahoma" pitchFamily="34" charset="0"/>
              </a:rPr>
              <a:t>x</a:t>
            </a:r>
            <a:r>
              <a:rPr lang="id-ID" altLang="en-US" sz="4000">
                <a:latin typeface="+mj-lt"/>
                <a:ea typeface="SimSun" pitchFamily="2" charset="-122"/>
                <a:cs typeface="Tahoma" pitchFamily="34" charset="0"/>
              </a:rPr>
              <a:t> Right Child </a:t>
            </a:r>
            <a:r>
              <a:rPr lang="en-US" altLang="en-US" sz="4000">
                <a:latin typeface="+mj-lt"/>
                <a:ea typeface="SimSun" pitchFamily="2" charset="-122"/>
                <a:cs typeface="Tahoma" pitchFamily="34" charset="0"/>
              </a:rPr>
              <a:t>is </a:t>
            </a:r>
            <a:r>
              <a:rPr lang="id-ID" altLang="en-US" sz="4000" b="1">
                <a:latin typeface="+mj-lt"/>
                <a:ea typeface="SimSun" pitchFamily="2" charset="-122"/>
                <a:cs typeface="Tahoma" pitchFamily="34" charset="0"/>
              </a:rPr>
              <a:t>2p + 2</a:t>
            </a:r>
          </a:p>
          <a:p>
            <a:pPr marL="360000" indent="0">
              <a:lnSpc>
                <a:spcPct val="130000"/>
              </a:lnSpc>
              <a:spcBef>
                <a:spcPts val="0"/>
              </a:spcBef>
              <a:buFont typeface="Arial" pitchFamily="34" charset="0"/>
              <a:buNone/>
              <a:defRPr/>
            </a:pPr>
            <a:r>
              <a:rPr lang="id-ID" altLang="en-US" sz="4000">
                <a:latin typeface="+mj-lt"/>
                <a:ea typeface="SimSun" pitchFamily="2" charset="-122"/>
                <a:cs typeface="Tahoma" pitchFamily="34" charset="0"/>
              </a:rPr>
              <a:t>Inde</a:t>
            </a:r>
            <a:r>
              <a:rPr lang="en-US" altLang="en-US" sz="4000">
                <a:latin typeface="+mj-lt"/>
                <a:ea typeface="SimSun" pitchFamily="2" charset="-122"/>
                <a:cs typeface="Tahoma" pitchFamily="34" charset="0"/>
              </a:rPr>
              <a:t>x</a:t>
            </a:r>
            <a:r>
              <a:rPr lang="id-ID" altLang="en-US" sz="4000">
                <a:latin typeface="+mj-lt"/>
                <a:ea typeface="SimSun" pitchFamily="2" charset="-122"/>
                <a:cs typeface="Tahoma" pitchFamily="34" charset="0"/>
              </a:rPr>
              <a:t> Parent </a:t>
            </a:r>
            <a:r>
              <a:rPr lang="en-US" altLang="en-US" sz="4000">
                <a:latin typeface="+mj-lt"/>
                <a:ea typeface="SimSun" pitchFamily="2" charset="-122"/>
                <a:cs typeface="Tahoma" pitchFamily="34" charset="0"/>
              </a:rPr>
              <a:t>is </a:t>
            </a:r>
            <a:r>
              <a:rPr lang="id-ID" altLang="en-US" sz="4000" b="1">
                <a:latin typeface="+mj-lt"/>
                <a:ea typeface="SimSun" pitchFamily="2" charset="-122"/>
                <a:cs typeface="Tahoma" pitchFamily="34" charset="0"/>
              </a:rPr>
              <a:t>(p-1)/2</a:t>
            </a:r>
          </a:p>
        </p:txBody>
      </p:sp>
    </p:spTree>
    <p:extLst>
      <p:ext uri="{BB962C8B-B14F-4D97-AF65-F5344CB8AC3E}">
        <p14:creationId xmlns:p14="http://schemas.microsoft.com/office/powerpoint/2010/main" val="315264124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Property of Binary Tree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Representation of Binary Tree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20866794" cy="7925085"/>
          </a:xfrm>
        </p:spPr>
        <p:txBody>
          <a:bodyPr>
            <a:normAutofit/>
          </a:bodyPr>
          <a:lstStyle/>
          <a:p>
            <a:pPr marL="236538" indent="-236538"/>
            <a:r>
              <a:rPr lang="en-US" altLang="zh-CN" sz="4400" dirty="0">
                <a:latin typeface="Tahoma" pitchFamily="34" charset="0"/>
                <a:cs typeface="Tahoma" pitchFamily="34" charset="0"/>
              </a:rPr>
              <a:t> Implementation using </a:t>
            </a:r>
            <a:r>
              <a:rPr lang="en-US" altLang="zh-CN" sz="4400" b="1" dirty="0">
                <a:latin typeface="Tahoma" pitchFamily="34" charset="0"/>
                <a:cs typeface="Tahoma" pitchFamily="34" charset="0"/>
              </a:rPr>
              <a:t>linked list</a:t>
            </a:r>
          </a:p>
          <a:p>
            <a:pPr marL="236538" indent="-236538"/>
            <a:endParaRPr lang="en-US" altLang="zh-CN" sz="4400" b="1" baseline="30000" dirty="0">
              <a:latin typeface="Tahoma" panose="020B060403050404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</p:txBody>
      </p:sp>
      <p:pic>
        <p:nvPicPr>
          <p:cNvPr id="9" name="Picture 6" descr="bt-7.gif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6629" y="3459165"/>
            <a:ext cx="9187542" cy="955440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2542308" y="6689838"/>
            <a:ext cx="9910949" cy="6297387"/>
          </a:xfrm>
          <a:prstGeom prst="rect">
            <a:avLst/>
          </a:prstGeom>
          <a:solidFill>
            <a:srgbClr val="E0FCF9"/>
          </a:solidFill>
        </p:spPr>
        <p:txBody>
          <a:bodyPr/>
          <a:lstStyle>
            <a:lvl1pPr marL="609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360000" indent="0">
              <a:spcBef>
                <a:spcPts val="0"/>
              </a:spcBef>
              <a:buFontTx/>
              <a:buNone/>
            </a:pPr>
            <a:endParaRPr lang="en-AU" altLang="zh-CN" sz="4400"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  <a:p>
            <a:pPr marL="360000" indent="0">
              <a:spcBef>
                <a:spcPts val="0"/>
              </a:spcBef>
              <a:buFontTx/>
              <a:buNone/>
            </a:pPr>
            <a:r>
              <a:rPr lang="id-ID" altLang="zh-CN" sz="44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struct node {</a:t>
            </a:r>
          </a:p>
          <a:p>
            <a:pPr marL="360000" indent="0">
              <a:spcBef>
                <a:spcPts val="0"/>
              </a:spcBef>
              <a:buFontTx/>
              <a:buNone/>
            </a:pPr>
            <a:r>
              <a:rPr lang="id-ID" altLang="zh-CN" sz="44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	int data;</a:t>
            </a:r>
          </a:p>
          <a:p>
            <a:pPr marL="360000" indent="0">
              <a:spcBef>
                <a:spcPts val="0"/>
              </a:spcBef>
              <a:buFontTx/>
              <a:buNone/>
            </a:pPr>
            <a:r>
              <a:rPr lang="id-ID" altLang="zh-CN" sz="44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	struct node *left;</a:t>
            </a:r>
          </a:p>
          <a:p>
            <a:pPr marL="360000" indent="0">
              <a:spcBef>
                <a:spcPts val="0"/>
              </a:spcBef>
              <a:buFontTx/>
              <a:buNone/>
            </a:pPr>
            <a:r>
              <a:rPr lang="id-ID" altLang="zh-CN" sz="44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	struct node *right;</a:t>
            </a:r>
          </a:p>
          <a:p>
            <a:pPr marL="360000" indent="0">
              <a:spcBef>
                <a:spcPts val="0"/>
              </a:spcBef>
              <a:buFontTx/>
              <a:buNone/>
            </a:pPr>
            <a:r>
              <a:rPr lang="id-ID" altLang="zh-CN" sz="44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	struct node *parent;</a:t>
            </a:r>
          </a:p>
          <a:p>
            <a:pPr marL="360000" indent="0">
              <a:spcBef>
                <a:spcPts val="0"/>
              </a:spcBef>
              <a:buFontTx/>
              <a:buNone/>
            </a:pPr>
            <a:r>
              <a:rPr lang="id-ID" altLang="zh-CN" sz="44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};</a:t>
            </a:r>
          </a:p>
          <a:p>
            <a:pPr marL="360000" indent="0">
              <a:spcBef>
                <a:spcPts val="0"/>
              </a:spcBef>
              <a:buFontTx/>
              <a:buNone/>
            </a:pPr>
            <a:endParaRPr lang="en-US" altLang="zh-CN" sz="4400"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  <a:p>
            <a:pPr marL="360000" indent="0">
              <a:spcBef>
                <a:spcPts val="0"/>
              </a:spcBef>
              <a:buFontTx/>
              <a:buNone/>
            </a:pPr>
            <a:r>
              <a:rPr lang="id-ID" altLang="zh-CN" sz="44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struct node *root = NULL;</a:t>
            </a:r>
          </a:p>
          <a:p>
            <a:pPr marL="360000" indent="-236538">
              <a:spcBef>
                <a:spcPts val="0"/>
              </a:spcBef>
            </a:pPr>
            <a:endParaRPr lang="en-US" altLang="zh-CN" sz="4400">
              <a:ea typeface="SimSun" panose="02010600030101010101" pitchFamily="2" charset="-122"/>
            </a:endParaRPr>
          </a:p>
          <a:p>
            <a:pPr marL="360000" indent="-236538">
              <a:spcBef>
                <a:spcPts val="0"/>
              </a:spcBef>
            </a:pPr>
            <a:endParaRPr lang="en-US" altLang="zh-CN" sz="4400" dirty="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767229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Type of Binary Tree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4 Types of binary tree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20866794" cy="94744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4800"/>
              </a:spcBef>
            </a:pPr>
            <a:r>
              <a:rPr lang="en-AU" sz="41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Perfect Binary Tree: </a:t>
            </a:r>
            <a:r>
              <a:rPr lang="en-AU" sz="4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binary tree in which every level are at the same depth.</a:t>
            </a:r>
          </a:p>
          <a:p>
            <a:pPr>
              <a:lnSpc>
                <a:spcPct val="110000"/>
              </a:lnSpc>
              <a:spcBef>
                <a:spcPts val="4800"/>
              </a:spcBef>
            </a:pPr>
            <a:r>
              <a:rPr lang="en-AU" sz="41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Complete Binary Tree: </a:t>
            </a:r>
            <a:r>
              <a:rPr lang="en-AU" sz="4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binary tree in which every level, except possibly the last, is completely filled, and</a:t>
            </a:r>
            <a:br>
              <a:rPr lang="en-AU" sz="4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AU" sz="4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 nodes are as far left as possible. A perfect binary tree is a complete binary tree.</a:t>
            </a:r>
          </a:p>
          <a:p>
            <a:pPr>
              <a:lnSpc>
                <a:spcPct val="110000"/>
              </a:lnSpc>
              <a:spcBef>
                <a:spcPts val="4800"/>
              </a:spcBef>
            </a:pPr>
            <a:r>
              <a:rPr lang="en-AU" sz="41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Skewed Binary Tree: </a:t>
            </a:r>
            <a:r>
              <a:rPr lang="en-AU" sz="4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binary tree in which each node has at most one child.</a:t>
            </a:r>
          </a:p>
          <a:p>
            <a:pPr>
              <a:lnSpc>
                <a:spcPct val="110000"/>
              </a:lnSpc>
              <a:spcBef>
                <a:spcPts val="4800"/>
              </a:spcBef>
            </a:pPr>
            <a:r>
              <a:rPr lang="en-AU" sz="41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Balanced Binary Tree: </a:t>
            </a:r>
            <a:r>
              <a:rPr lang="en-AU" sz="4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binary tree in which no leaf is much farther away from the root than any other leaf</a:t>
            </a:r>
            <a:br>
              <a:rPr lang="en-AU" sz="4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AU" sz="4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(different balancing scheme allows different definitions of “much farther”).</a:t>
            </a:r>
          </a:p>
          <a:p>
            <a:pPr>
              <a:spcBef>
                <a:spcPts val="4800"/>
              </a:spcBef>
            </a:pPr>
            <a:endParaRPr lang="en-AU" sz="4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44322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Type of Binary Tree </a:t>
            </a:r>
            <a:r>
              <a:rPr lang="en-US" b="0"/>
              <a:t>(1 of 4)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PERFECT binary tree</a:t>
            </a:r>
            <a:endParaRPr lang="en-US" dirty="0"/>
          </a:p>
        </p:txBody>
      </p:sp>
      <p:pic>
        <p:nvPicPr>
          <p:cNvPr id="10" name="Picture 6" descr="bt-2.g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8249" y="3736695"/>
            <a:ext cx="12927502" cy="8330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2265926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Type of Binary Tree </a:t>
            </a:r>
            <a:r>
              <a:rPr lang="en-US" b="0"/>
              <a:t>(2 of 4)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COMPLETE binary tree</a:t>
            </a:r>
            <a:endParaRPr lang="en-US" dirty="0"/>
          </a:p>
        </p:txBody>
      </p:sp>
      <p:pic>
        <p:nvPicPr>
          <p:cNvPr id="8" name="Picture 6" descr="bt-3.g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6301" y="3823400"/>
            <a:ext cx="13079902" cy="842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0394519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Type of Binary Tree </a:t>
            </a:r>
            <a:r>
              <a:rPr lang="en-US" b="0"/>
              <a:t>(3 of 4)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SKEWED binary tree</a:t>
            </a:r>
            <a:endParaRPr lang="en-US" dirty="0"/>
          </a:p>
        </p:txBody>
      </p:sp>
      <p:pic>
        <p:nvPicPr>
          <p:cNvPr id="6" name="Picture 7" descr="bt-4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01" r="-60410"/>
          <a:stretch>
            <a:fillRect/>
          </a:stretch>
        </p:blipFill>
        <p:spPr bwMode="auto">
          <a:xfrm>
            <a:off x="7174998" y="3984458"/>
            <a:ext cx="9522507" cy="8131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28623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EE913-EE39-C321-5882-05A506DB3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/>
              <a:t>Learning outcomes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2D373-5BC5-C51D-92C2-C090C3857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/>
              <a:t>Session 09-10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426B6-A02E-F758-7A2B-554FFF354A1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21578448" cy="7925085"/>
          </a:xfrm>
        </p:spPr>
        <p:txBody>
          <a:bodyPr>
            <a:normAutofit/>
          </a:bodyPr>
          <a:lstStyle/>
          <a:p>
            <a:pPr marL="504000" indent="-504000">
              <a:buNone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learning outcomes associated with this topic: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 1: Explain the concept of data structures and its usage in Computer Science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 2: Illustrate any learned data structure and its usage in application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 3: Apply data structures using C</a:t>
            </a:r>
          </a:p>
          <a:p>
            <a:pPr marL="504000" indent="-504000"/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45439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Type of Binary Tree </a:t>
            </a:r>
            <a:r>
              <a:rPr lang="en-US" b="0"/>
              <a:t>(4 of 4)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BALANCED binary tree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735" y="4685921"/>
            <a:ext cx="12802529" cy="66103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450378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Expression Tree Concept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7925085"/>
          </a:xfrm>
        </p:spPr>
        <p:txBody>
          <a:bodyPr>
            <a:normAutofit/>
          </a:bodyPr>
          <a:lstStyle/>
          <a:p>
            <a:pPr marL="342900" indent="-342900"/>
            <a:r>
              <a:rPr lang="en-US" altLang="zh-CN" sz="4400" dirty="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Recall our discussion on stack application about arithmetic notation</a:t>
            </a:r>
          </a:p>
          <a:p>
            <a:pPr marL="342900" indent="-342900"/>
            <a:r>
              <a:rPr lang="en-US" altLang="zh-CN" sz="4400" dirty="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Here we will discuss such arithmetic notation using expression tree.</a:t>
            </a:r>
          </a:p>
        </p:txBody>
      </p:sp>
    </p:spTree>
    <p:extLst>
      <p:ext uri="{BB962C8B-B14F-4D97-AF65-F5344CB8AC3E}">
        <p14:creationId xmlns:p14="http://schemas.microsoft.com/office/powerpoint/2010/main" val="3265317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Expression Tree Concept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7925085"/>
          </a:xfrm>
        </p:spPr>
        <p:txBody>
          <a:bodyPr>
            <a:normAutofit/>
          </a:bodyPr>
          <a:lstStyle/>
          <a:p>
            <a:pPr marL="342900" indent="-342900"/>
            <a:endParaRPr lang="en-US" altLang="zh-CN" sz="4400" dirty="0">
              <a:latin typeface="Tahoma" panose="020B060403050404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542308" y="6689838"/>
            <a:ext cx="9910949" cy="6297387"/>
          </a:xfrm>
          <a:prstGeom prst="rect">
            <a:avLst/>
          </a:prstGeom>
          <a:solidFill>
            <a:srgbClr val="E0FCF9"/>
          </a:solidFill>
        </p:spPr>
        <p:txBody>
          <a:bodyPr/>
          <a:lstStyle>
            <a:lvl1pPr marL="609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720000" indent="0">
              <a:spcBef>
                <a:spcPts val="0"/>
              </a:spcBef>
              <a:buFontTx/>
              <a:buNone/>
            </a:pPr>
            <a:endParaRPr lang="en-AU" altLang="zh-CN" sz="4400"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  <a:p>
            <a:pPr marL="720000" lvl="1" indent="0">
              <a:buNone/>
            </a:pPr>
            <a:r>
              <a:rPr lang="id-ID" altLang="zh-CN">
                <a:latin typeface="Tahoma" panose="020B0604030504040204" pitchFamily="34" charset="0"/>
                <a:cs typeface="Tahoma" panose="020B0604030504040204" pitchFamily="34" charset="0"/>
              </a:rPr>
              <a:t>Prefix</a:t>
            </a:r>
            <a:r>
              <a:rPr lang="en-US" altLang="zh-CN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	 </a:t>
            </a:r>
            <a:r>
              <a:rPr lang="id-ID" altLang="zh-CN">
                <a:latin typeface="Tahoma" panose="020B0604030504040204" pitchFamily="34" charset="0"/>
                <a:cs typeface="Tahoma" panose="020B0604030504040204" pitchFamily="34" charset="0"/>
              </a:rPr>
              <a:t>: *+ab/-cde</a:t>
            </a:r>
          </a:p>
          <a:p>
            <a:pPr marL="720000" lvl="1" indent="0">
              <a:buNone/>
            </a:pPr>
            <a:r>
              <a:rPr lang="id-ID" altLang="zh-CN">
                <a:latin typeface="Tahoma" panose="020B0604030504040204" pitchFamily="34" charset="0"/>
                <a:cs typeface="Tahoma" panose="020B0604030504040204" pitchFamily="34" charset="0"/>
              </a:rPr>
              <a:t>Postfix</a:t>
            </a:r>
            <a:r>
              <a:rPr lang="en-US" altLang="zh-CN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id-ID" altLang="zh-CN">
                <a:latin typeface="Tahoma" panose="020B0604030504040204" pitchFamily="34" charset="0"/>
                <a:cs typeface="Tahoma" panose="020B0604030504040204" pitchFamily="34" charset="0"/>
              </a:rPr>
              <a:t>: ab+cd-e/*</a:t>
            </a:r>
          </a:p>
          <a:p>
            <a:pPr marL="720000" lvl="1" indent="0">
              <a:buNone/>
            </a:pPr>
            <a:r>
              <a:rPr lang="id-ID" altLang="zh-CN">
                <a:latin typeface="Tahoma" panose="020B0604030504040204" pitchFamily="34" charset="0"/>
                <a:cs typeface="Tahoma" panose="020B0604030504040204" pitchFamily="34" charset="0"/>
              </a:rPr>
              <a:t>Infix</a:t>
            </a:r>
            <a:r>
              <a:rPr lang="en-US" altLang="zh-CN">
                <a:latin typeface="Tahoma" panose="020B0604030504040204" pitchFamily="34" charset="0"/>
                <a:ea typeface="SimSun" panose="02010600030101010101" pitchFamily="2" charset="-122"/>
              </a:rPr>
              <a:t>	 </a:t>
            </a:r>
            <a:r>
              <a:rPr lang="id-ID" altLang="zh-CN">
                <a:latin typeface="Tahoma" panose="020B0604030504040204" pitchFamily="34" charset="0"/>
                <a:cs typeface="Tahoma" panose="020B0604030504040204" pitchFamily="34" charset="0"/>
              </a:rPr>
              <a:t>: (a+b)*((c-d)/e)</a:t>
            </a:r>
          </a:p>
          <a:p>
            <a:pPr marL="720000" indent="0">
              <a:spcBef>
                <a:spcPts val="0"/>
              </a:spcBef>
              <a:buNone/>
            </a:pPr>
            <a:endParaRPr lang="en-US" altLang="zh-CN" sz="4400">
              <a:ea typeface="SimSun" panose="02010600030101010101" pitchFamily="2" charset="-122"/>
            </a:endParaRPr>
          </a:p>
          <a:p>
            <a:pPr marL="720000" indent="-236538">
              <a:spcBef>
                <a:spcPts val="0"/>
              </a:spcBef>
            </a:pPr>
            <a:endParaRPr lang="en-US" altLang="zh-CN" sz="4400" dirty="0">
              <a:ea typeface="SimSun" panose="02010600030101010101" pitchFamily="2" charset="-122"/>
            </a:endParaRPr>
          </a:p>
        </p:txBody>
      </p:sp>
      <p:pic>
        <p:nvPicPr>
          <p:cNvPr id="9" name="Picture 6" descr="exp-2.gi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0" r="83"/>
          <a:stretch/>
        </p:blipFill>
        <p:spPr bwMode="auto">
          <a:xfrm>
            <a:off x="14673943" y="4112147"/>
            <a:ext cx="7489371" cy="89014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6789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Expression Tree Concept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9094715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</a:pP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We will use this structure</a:t>
            </a:r>
            <a:b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for each node in the tree:</a:t>
            </a:r>
          </a:p>
          <a:p>
            <a:pPr marL="342900" indent="-342900">
              <a:lnSpc>
                <a:spcPct val="120000"/>
              </a:lnSpc>
            </a:pPr>
            <a:endParaRPr lang="en-US" altLang="zh-CN" sz="4400">
              <a:latin typeface="Tahoma" panose="020B060403050404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  <a:p>
            <a:pPr marL="342900" indent="-342900">
              <a:lnSpc>
                <a:spcPct val="120000"/>
              </a:lnSpc>
            </a:pPr>
            <a:endParaRPr lang="en-US" altLang="zh-CN" sz="4400">
              <a:latin typeface="Tahoma" panose="020B060403050404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  <a:p>
            <a:pPr marL="342900" indent="-342900">
              <a:lnSpc>
                <a:spcPct val="120000"/>
              </a:lnSpc>
            </a:pPr>
            <a:endParaRPr lang="en-US" altLang="zh-CN" sz="4400">
              <a:latin typeface="Tahoma" panose="020B060403050404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  <a:p>
            <a:pPr marL="342900" indent="-342900">
              <a:lnSpc>
                <a:spcPct val="120000"/>
              </a:lnSpc>
            </a:pPr>
            <a:endParaRPr lang="en-US" altLang="zh-CN" sz="4400">
              <a:latin typeface="Tahoma" panose="020B060403050404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  <a:p>
            <a:pPr marL="342900" indent="-342900">
              <a:lnSpc>
                <a:spcPct val="120000"/>
              </a:lnSpc>
            </a:pP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It is a binary tree.</a:t>
            </a:r>
          </a:p>
          <a:p>
            <a:pPr marL="0" indent="0">
              <a:buNone/>
            </a:pPr>
            <a:endParaRPr lang="en-US" altLang="zh-CN" sz="4400" dirty="0">
              <a:latin typeface="Tahoma" panose="020B060403050404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</p:txBody>
      </p:sp>
      <p:pic>
        <p:nvPicPr>
          <p:cNvPr id="5" name="Picture 6" descr="exp-2.gi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0" r="83"/>
          <a:stretch/>
        </p:blipFill>
        <p:spPr bwMode="auto">
          <a:xfrm>
            <a:off x="14673943" y="4112147"/>
            <a:ext cx="7489371" cy="89014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542308" y="6689839"/>
            <a:ext cx="9910949" cy="4282962"/>
          </a:xfrm>
          <a:prstGeom prst="rect">
            <a:avLst/>
          </a:prstGeom>
          <a:solidFill>
            <a:srgbClr val="E0FCF9"/>
          </a:solidFill>
        </p:spPr>
        <p:txBody>
          <a:bodyPr/>
          <a:lstStyle>
            <a:lvl1pPr marL="609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360000" indent="0">
              <a:spcBef>
                <a:spcPts val="0"/>
              </a:spcBef>
              <a:buNone/>
            </a:pPr>
            <a:endParaRPr lang="en-AU" altLang="zh-CN" sz="4400"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  <a:p>
            <a:pPr marL="360000" indent="0">
              <a:spcBef>
                <a:spcPts val="0"/>
              </a:spcBef>
              <a:buNone/>
            </a:pPr>
            <a:r>
              <a:rPr lang="id-ID" altLang="zh-CN" sz="44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struct node {</a:t>
            </a:r>
          </a:p>
          <a:p>
            <a:pPr marL="360000" indent="0">
              <a:spcBef>
                <a:spcPts val="0"/>
              </a:spcBef>
              <a:buNone/>
            </a:pPr>
            <a:r>
              <a:rPr lang="id-ID" altLang="zh-CN" sz="44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	int data;</a:t>
            </a:r>
          </a:p>
          <a:p>
            <a:pPr marL="360000" indent="0">
              <a:spcBef>
                <a:spcPts val="0"/>
              </a:spcBef>
              <a:buNone/>
            </a:pPr>
            <a:r>
              <a:rPr lang="id-ID" altLang="zh-CN" sz="44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	struct node *left;</a:t>
            </a:r>
          </a:p>
          <a:p>
            <a:pPr marL="360000" indent="0">
              <a:spcBef>
                <a:spcPts val="0"/>
              </a:spcBef>
              <a:buNone/>
            </a:pPr>
            <a:r>
              <a:rPr lang="id-ID" altLang="zh-CN" sz="44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	struct node *right;</a:t>
            </a:r>
          </a:p>
          <a:p>
            <a:pPr marL="360000" indent="0">
              <a:spcBef>
                <a:spcPts val="0"/>
              </a:spcBef>
              <a:buNone/>
            </a:pPr>
            <a:r>
              <a:rPr lang="id-ID" altLang="zh-CN" sz="44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};</a:t>
            </a:r>
            <a:endParaRPr lang="en-US" altLang="zh-CN" sz="4400">
              <a:ea typeface="SimSun" panose="02010600030101010101" pitchFamily="2" charset="-122"/>
            </a:endParaRPr>
          </a:p>
          <a:p>
            <a:pPr marL="360000" indent="-236538">
              <a:spcBef>
                <a:spcPts val="0"/>
              </a:spcBef>
            </a:pPr>
            <a:endParaRPr lang="en-US" altLang="zh-CN" sz="4400" dirty="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98106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Expression Tree Concept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/>
              <a:t>Create Expression Tree from Prefix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9094715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</a:pP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We can create an expression tree</a:t>
            </a:r>
            <a:b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from a </a:t>
            </a:r>
            <a:r>
              <a:rPr lang="en-US" altLang="zh-CN" sz="4400" b="1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prefix</a:t>
            </a: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by recursive.</a:t>
            </a:r>
            <a:endParaRPr lang="en-US" altLang="zh-CN" sz="4400" dirty="0">
              <a:latin typeface="Tahoma" panose="020B060403050404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</p:txBody>
      </p:sp>
      <p:pic>
        <p:nvPicPr>
          <p:cNvPr id="5" name="Picture 6" descr="exp-2.gi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0" r="83"/>
          <a:stretch/>
        </p:blipFill>
        <p:spPr bwMode="auto">
          <a:xfrm>
            <a:off x="14673943" y="4112147"/>
            <a:ext cx="7489371" cy="89014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542309" y="8115300"/>
            <a:ext cx="10316442" cy="4898272"/>
          </a:xfrm>
          <a:prstGeom prst="rect">
            <a:avLst/>
          </a:prstGeom>
          <a:solidFill>
            <a:srgbClr val="E0FCF9"/>
          </a:solidFill>
        </p:spPr>
        <p:txBody>
          <a:bodyPr/>
          <a:lstStyle>
            <a:lvl1pPr marL="609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400050" lvl="1" indent="0">
              <a:spcBef>
                <a:spcPts val="0"/>
              </a:spcBef>
              <a:buNone/>
            </a:pPr>
            <a:r>
              <a:rPr lang="id-ID" altLang="zh-CN" sz="32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char s[MAXN];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id-ID" altLang="zh-CN" sz="32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int  p = 0;</a:t>
            </a:r>
          </a:p>
          <a:p>
            <a:pPr marL="400050" lvl="1" indent="0">
              <a:spcBef>
                <a:spcPts val="0"/>
              </a:spcBef>
              <a:buNone/>
            </a:pPr>
            <a:endParaRPr lang="id-ID" altLang="zh-CN" sz="3200"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id-ID" altLang="zh-CN" sz="32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void f(struct tnode *curr) {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AU" altLang="zh-CN" sz="32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id-ID" altLang="zh-CN" sz="32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if ( is_operator(s[p]) ) {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AU" altLang="zh-CN" sz="32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    </a:t>
            </a:r>
            <a:r>
              <a:rPr lang="id-ID" altLang="zh-CN" sz="32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p++; curr-&gt;left  = newnode(s[p]);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AU" altLang="zh-CN" sz="32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    </a:t>
            </a:r>
            <a:r>
              <a:rPr lang="id-ID" altLang="zh-CN" sz="32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f(curr-&gt;left);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AU" altLang="zh-CN" sz="32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    </a:t>
            </a:r>
            <a:r>
              <a:rPr lang="id-ID" altLang="zh-CN" sz="32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p++; curr-&gt;right = newnode(s[p]);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AU" altLang="zh-CN" sz="32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    </a:t>
            </a:r>
            <a:r>
              <a:rPr lang="id-ID" altLang="zh-CN" sz="32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f(curr-&gt;right);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AU" altLang="zh-CN" sz="32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    </a:t>
            </a:r>
            <a:r>
              <a:rPr lang="id-ID" altLang="zh-CN" sz="32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}</a:t>
            </a:r>
            <a:br>
              <a:rPr lang="id-ID" altLang="zh-CN" sz="32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</a:br>
            <a:r>
              <a:rPr lang="id-ID" altLang="zh-CN" sz="32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}</a:t>
            </a:r>
            <a:endParaRPr lang="en-US" altLang="zh-CN" sz="3200" dirty="0">
              <a:ea typeface="SimSun" panose="02010600030101010101" pitchFamily="2" charset="-122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542309" y="5999393"/>
            <a:ext cx="10316442" cy="1877437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360000" algn="l" eaLnBrk="1" hangingPunct="1">
              <a:defRPr/>
            </a:pPr>
            <a:endParaRPr lang="en-AU" sz="1000" b="1">
              <a:solidFill>
                <a:schemeClr val="accent2">
                  <a:lumMod val="20000"/>
                  <a:lumOff val="80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360000" algn="l" eaLnBrk="1" hangingPunct="1">
              <a:defRPr/>
            </a:pPr>
            <a:r>
              <a:rPr lang="id-ID" sz="3200" b="1">
                <a:solidFill>
                  <a:schemeClr val="accent2">
                    <a:lumMod val="20000"/>
                    <a:lumOff val="80000"/>
                  </a:schemeClr>
                </a:solidFill>
                <a:latin typeface="Tahoma" pitchFamily="34" charset="0"/>
                <a:cs typeface="Tahoma" pitchFamily="34" charset="0"/>
              </a:rPr>
              <a:t>main function</a:t>
            </a:r>
          </a:p>
          <a:p>
            <a:pPr marL="360000" algn="l" eaLnBrk="1" hangingPunct="1">
              <a:defRPr/>
            </a:pPr>
            <a:r>
              <a:rPr lang="id-ID" sz="320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struct tnode *root = newnode(s[0]);</a:t>
            </a:r>
          </a:p>
          <a:p>
            <a:pPr marL="360000" algn="l" eaLnBrk="1" hangingPunct="1">
              <a:defRPr/>
            </a:pPr>
            <a:r>
              <a:rPr lang="id-ID" sz="320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f(root);</a:t>
            </a:r>
            <a:endParaRPr lang="en-AU" sz="320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marL="360000" algn="l" eaLnBrk="1" hangingPunct="1">
              <a:defRPr/>
            </a:pPr>
            <a:endParaRPr lang="id-ID" sz="100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87151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Expression Tree Concept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/>
              <a:t>Prefix Traversal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9094715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</a:pP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Doing a </a:t>
            </a:r>
            <a:r>
              <a:rPr lang="en-US" altLang="zh-CN" sz="4400" b="1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prefix</a:t>
            </a: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or postfix </a:t>
            </a:r>
            <a:r>
              <a:rPr lang="en-US" altLang="zh-CN" sz="4400" b="1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traversal</a:t>
            </a: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in an expression tree is simple.</a:t>
            </a:r>
          </a:p>
          <a:p>
            <a:pPr marL="342900" indent="-342900">
              <a:lnSpc>
                <a:spcPct val="120000"/>
              </a:lnSpc>
            </a:pPr>
            <a:endParaRPr lang="en-US" altLang="zh-CN" sz="4400">
              <a:latin typeface="Tahoma" panose="020B060403050404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  <a:p>
            <a:pPr marL="342900" indent="-342900">
              <a:lnSpc>
                <a:spcPct val="120000"/>
              </a:lnSpc>
            </a:pPr>
            <a:endParaRPr lang="en-US" altLang="zh-CN" sz="4400">
              <a:latin typeface="Tahoma" panose="020B060403050404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  <a:p>
            <a:pPr marL="342900" indent="-342900">
              <a:lnSpc>
                <a:spcPct val="120000"/>
              </a:lnSpc>
            </a:pPr>
            <a:endParaRPr lang="en-US" altLang="zh-CN" sz="6000">
              <a:latin typeface="Tahoma" panose="020B060403050404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  <a:p>
            <a:pPr marL="342900" indent="-342900">
              <a:lnSpc>
                <a:spcPct val="120000"/>
              </a:lnSpc>
            </a:pP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In prefix, you have to print/process</a:t>
            </a:r>
            <a:b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</a:t>
            </a:r>
            <a:r>
              <a:rPr lang="en-US" altLang="zh-CN" sz="4400" b="1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before</a:t>
            </a: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its child are processed.</a:t>
            </a:r>
            <a:endParaRPr lang="en-US" altLang="zh-CN" sz="4400" dirty="0">
              <a:latin typeface="Tahoma" panose="020B060403050404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542308" y="5229225"/>
            <a:ext cx="13974042" cy="3801832"/>
          </a:xfrm>
          <a:prstGeom prst="rect">
            <a:avLst/>
          </a:prstGeom>
          <a:solidFill>
            <a:srgbClr val="E0FCF9"/>
          </a:solidFill>
        </p:spPr>
        <p:txBody>
          <a:bodyPr/>
          <a:lstStyle>
            <a:lvl1pPr marL="609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40005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AU" altLang="zh-CN" sz="1500"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  <a:p>
            <a:pPr marL="40005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d-ID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void prefix(struct tnode *curr) {</a:t>
            </a:r>
          </a:p>
          <a:p>
            <a:pPr marL="40005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altLang="zh-CN" sz="360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id-ID" altLang="zh-CN" sz="36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printf( “%c “, curr-&gt;chr );</a:t>
            </a:r>
          </a:p>
          <a:p>
            <a:pPr marL="40005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id-ID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if ( curr-&gt;left  != 0 ) prefix(curr-&gt;left);</a:t>
            </a:r>
          </a:p>
          <a:p>
            <a:pPr marL="40005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id-ID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if ( curr-&gt;right != 0 ) prefix(curr-&gt;right);</a:t>
            </a:r>
            <a:br>
              <a:rPr lang="id-ID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</a:br>
            <a:r>
              <a:rPr lang="id-ID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}</a:t>
            </a:r>
            <a:endParaRPr lang="en-AU" altLang="zh-CN" sz="3600"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</p:txBody>
      </p:sp>
      <p:pic>
        <p:nvPicPr>
          <p:cNvPr id="11" name="Picture 6" descr="exp-1.gi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" t="-60" r="1225" b="1318"/>
          <a:stretch/>
        </p:blipFill>
        <p:spPr bwMode="auto">
          <a:xfrm>
            <a:off x="17259300" y="7412872"/>
            <a:ext cx="5514975" cy="56007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05143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Expression Tree Concept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/>
              <a:t>POSTfix Traversal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9094715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</a:pP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Doing a prefix or </a:t>
            </a:r>
            <a:r>
              <a:rPr lang="en-US" altLang="zh-CN" sz="4400" b="1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postfix traversal</a:t>
            </a: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in an expression tree is simple.</a:t>
            </a:r>
          </a:p>
          <a:p>
            <a:pPr marL="342900" indent="-342900">
              <a:lnSpc>
                <a:spcPct val="120000"/>
              </a:lnSpc>
            </a:pPr>
            <a:endParaRPr lang="en-US" altLang="zh-CN" sz="4400">
              <a:latin typeface="Tahoma" panose="020B060403050404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  <a:p>
            <a:pPr marL="342900" indent="-342900">
              <a:lnSpc>
                <a:spcPct val="120000"/>
              </a:lnSpc>
            </a:pPr>
            <a:endParaRPr lang="en-US" altLang="zh-CN" sz="4400">
              <a:latin typeface="Tahoma" panose="020B060403050404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  <a:p>
            <a:pPr marL="342900" indent="-342900">
              <a:lnSpc>
                <a:spcPct val="120000"/>
              </a:lnSpc>
            </a:pPr>
            <a:endParaRPr lang="en-US" altLang="zh-CN" sz="6000">
              <a:latin typeface="Tahoma" panose="020B060403050404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  <a:p>
            <a:pPr marL="342900" indent="-342900">
              <a:lnSpc>
                <a:spcPct val="120000"/>
              </a:lnSpc>
            </a:pP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</a:t>
            </a:r>
            <a:r>
              <a:rPr lang="en-AU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In postfix, you have to print/process</a:t>
            </a:r>
            <a:br>
              <a:rPr lang="en-AU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</a:t>
            </a:r>
            <a:r>
              <a:rPr lang="en-AU" altLang="zh-CN" sz="4400" b="1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after</a:t>
            </a:r>
            <a:r>
              <a:rPr lang="en-AU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its child have been processed.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542308" y="5229225"/>
            <a:ext cx="13974042" cy="3801832"/>
          </a:xfrm>
          <a:prstGeom prst="rect">
            <a:avLst/>
          </a:prstGeom>
          <a:solidFill>
            <a:srgbClr val="E0FCF9"/>
          </a:solidFill>
        </p:spPr>
        <p:txBody>
          <a:bodyPr/>
          <a:lstStyle>
            <a:lvl1pPr marL="609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40005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AU" altLang="zh-CN" sz="1500"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  <a:p>
            <a:pPr marL="400050" lvl="1" indent="0">
              <a:lnSpc>
                <a:spcPct val="120000"/>
              </a:lnSpc>
              <a:spcBef>
                <a:spcPts val="0"/>
              </a:spcBef>
              <a:buNone/>
              <a:tabLst>
                <a:tab pos="574675" algn="l"/>
                <a:tab pos="1150938" algn="l"/>
              </a:tabLst>
            </a:pPr>
            <a:r>
              <a:rPr lang="id-ID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void postfix(struct tnode *curr) {</a:t>
            </a:r>
          </a:p>
          <a:p>
            <a:pPr marL="400050" lvl="1" indent="0">
              <a:lnSpc>
                <a:spcPct val="120000"/>
              </a:lnSpc>
              <a:spcBef>
                <a:spcPts val="0"/>
              </a:spcBef>
              <a:buNone/>
              <a:tabLst>
                <a:tab pos="574675" algn="l"/>
                <a:tab pos="1150938" algn="l"/>
              </a:tabLst>
            </a:pPr>
            <a:r>
              <a:rPr lang="en-AU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id-ID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if ( curr-&gt;left  != 0 ) postfix(curr-&gt;left);</a:t>
            </a:r>
          </a:p>
          <a:p>
            <a:pPr marL="400050" lvl="1" indent="0">
              <a:lnSpc>
                <a:spcPct val="120000"/>
              </a:lnSpc>
              <a:spcBef>
                <a:spcPts val="0"/>
              </a:spcBef>
              <a:buNone/>
              <a:tabLst>
                <a:tab pos="574675" algn="l"/>
                <a:tab pos="1150938" algn="l"/>
              </a:tabLst>
            </a:pPr>
            <a:r>
              <a:rPr lang="en-US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id-ID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if ( curr-&gt;right != 0 ) postfix(curr-&gt;right);</a:t>
            </a:r>
            <a:br>
              <a:rPr lang="id-ID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</a:br>
            <a:r>
              <a:rPr lang="en-AU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en-AU" altLang="zh-CN" sz="360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id-ID" altLang="zh-CN" sz="36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printf( “%c“, curr-&gt;chr );</a:t>
            </a:r>
          </a:p>
          <a:p>
            <a:pPr marL="400050" lvl="1" indent="0">
              <a:lnSpc>
                <a:spcPct val="120000"/>
              </a:lnSpc>
              <a:spcBef>
                <a:spcPts val="0"/>
              </a:spcBef>
              <a:buNone/>
              <a:tabLst>
                <a:tab pos="574675" algn="l"/>
                <a:tab pos="1150938" algn="l"/>
              </a:tabLst>
            </a:pPr>
            <a:r>
              <a:rPr lang="id-ID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}</a:t>
            </a:r>
          </a:p>
          <a:p>
            <a:pPr marL="40005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zh-CN" sz="3600" dirty="0"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</p:txBody>
      </p:sp>
      <p:pic>
        <p:nvPicPr>
          <p:cNvPr id="11" name="Picture 6" descr="exp-1.gi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" t="-60" r="1225" b="1318"/>
          <a:stretch/>
        </p:blipFill>
        <p:spPr bwMode="auto">
          <a:xfrm>
            <a:off x="17259300" y="7412872"/>
            <a:ext cx="5514975" cy="56007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68264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Expression Tree Concept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/>
              <a:t>INfix Traversal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9094715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</a:pP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</a:t>
            </a:r>
            <a:r>
              <a:rPr lang="en-AU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How about </a:t>
            </a:r>
            <a:r>
              <a:rPr lang="en-AU" altLang="zh-CN" sz="4400" b="1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infix</a:t>
            </a:r>
            <a:r>
              <a:rPr lang="en-AU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? Can we just do like this code below?</a:t>
            </a:r>
            <a:endParaRPr lang="en-US" altLang="zh-CN" sz="4400">
              <a:latin typeface="Tahoma" panose="020B060403050404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  <a:p>
            <a:pPr marL="342900" indent="-342900">
              <a:lnSpc>
                <a:spcPct val="120000"/>
              </a:lnSpc>
            </a:pPr>
            <a:endParaRPr lang="en-US" altLang="zh-CN" sz="4400">
              <a:latin typeface="Tahoma" panose="020B060403050404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  <a:p>
            <a:pPr marL="342900" indent="-342900">
              <a:lnSpc>
                <a:spcPct val="120000"/>
              </a:lnSpc>
            </a:pPr>
            <a:endParaRPr lang="en-US" altLang="zh-CN" sz="4400">
              <a:latin typeface="Tahoma" panose="020B060403050404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  <a:p>
            <a:pPr marL="342900" indent="-342900">
              <a:lnSpc>
                <a:spcPct val="120000"/>
              </a:lnSpc>
            </a:pPr>
            <a:endParaRPr lang="en-US" altLang="zh-CN" sz="6000">
              <a:latin typeface="Tahoma" panose="020B060403050404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  <a:p>
            <a:pPr marL="342900" indent="-342900">
              <a:lnSpc>
                <a:spcPct val="120000"/>
              </a:lnSpc>
            </a:pPr>
            <a:r>
              <a:rPr lang="en-AU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It’s seems right, but infix may have</a:t>
            </a:r>
            <a:br>
              <a:rPr lang="en-AU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operator precedence </a:t>
            </a:r>
            <a:r>
              <a:rPr lang="en-AU" altLang="zh-CN" sz="4400" b="1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ambiguity </a:t>
            </a:r>
            <a:r>
              <a:rPr lang="en-AU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without brackets.</a:t>
            </a:r>
          </a:p>
          <a:p>
            <a:pPr marL="0" indent="0">
              <a:lnSpc>
                <a:spcPct val="120000"/>
              </a:lnSpc>
              <a:buNone/>
            </a:pPr>
            <a:endParaRPr lang="en-AU" altLang="zh-CN" sz="4400">
              <a:latin typeface="Tahoma" panose="020B060403050404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542308" y="5229225"/>
            <a:ext cx="13975200" cy="3801832"/>
          </a:xfrm>
          <a:prstGeom prst="rect">
            <a:avLst/>
          </a:prstGeom>
          <a:solidFill>
            <a:srgbClr val="E0FCF9"/>
          </a:solidFill>
        </p:spPr>
        <p:txBody>
          <a:bodyPr/>
          <a:lstStyle>
            <a:lvl1pPr marL="609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40005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AU" altLang="zh-CN" sz="1500"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  <a:p>
            <a:pPr marL="400050" lvl="1" indent="0">
              <a:lnSpc>
                <a:spcPct val="120000"/>
              </a:lnSpc>
              <a:spcBef>
                <a:spcPts val="0"/>
              </a:spcBef>
              <a:buNone/>
              <a:tabLst>
                <a:tab pos="574675" algn="l"/>
                <a:tab pos="1150938" algn="l"/>
              </a:tabLst>
            </a:pPr>
            <a:r>
              <a:rPr lang="id-ID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void infix(struct tnode *curr) {</a:t>
            </a:r>
          </a:p>
          <a:p>
            <a:pPr marL="400050" lvl="1" indent="0">
              <a:lnSpc>
                <a:spcPct val="120000"/>
              </a:lnSpc>
              <a:spcBef>
                <a:spcPts val="0"/>
              </a:spcBef>
              <a:buNone/>
              <a:tabLst>
                <a:tab pos="574675" algn="l"/>
                <a:tab pos="1150938" algn="l"/>
              </a:tabLst>
            </a:pPr>
            <a:r>
              <a:rPr lang="en-AU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id-ID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if ( curr-&gt;left  != 0 ) infix(curr-&gt;left);</a:t>
            </a:r>
          </a:p>
          <a:p>
            <a:pPr marL="400050" lvl="1" indent="0">
              <a:lnSpc>
                <a:spcPct val="120000"/>
              </a:lnSpc>
              <a:spcBef>
                <a:spcPts val="0"/>
              </a:spcBef>
              <a:buNone/>
              <a:tabLst>
                <a:tab pos="574675" algn="l"/>
                <a:tab pos="1150938" algn="l"/>
              </a:tabLst>
            </a:pPr>
            <a:r>
              <a:rPr lang="en-AU" altLang="zh-CN" sz="3600" b="1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en-AU" altLang="zh-CN" sz="36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id-ID" altLang="zh-CN" sz="36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printf( “%c“, curr-&gt;chr );</a:t>
            </a:r>
          </a:p>
          <a:p>
            <a:pPr marL="400050" lvl="1" indent="0">
              <a:lnSpc>
                <a:spcPct val="120000"/>
              </a:lnSpc>
              <a:spcBef>
                <a:spcPts val="0"/>
              </a:spcBef>
              <a:buNone/>
              <a:tabLst>
                <a:tab pos="574675" algn="l"/>
                <a:tab pos="1150938" algn="l"/>
              </a:tabLst>
            </a:pPr>
            <a:r>
              <a:rPr lang="en-AU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id-ID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if ( curr-&gt;right != 0 ) infix(curr-&gt;right);</a:t>
            </a:r>
            <a:br>
              <a:rPr lang="id-ID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</a:br>
            <a:r>
              <a:rPr lang="id-ID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}</a:t>
            </a:r>
          </a:p>
          <a:p>
            <a:pPr marL="40005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zh-CN" sz="3600" dirty="0"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</p:txBody>
      </p:sp>
      <p:pic>
        <p:nvPicPr>
          <p:cNvPr id="12" name="Picture 6" descr="exp-1.gi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" t="-60" r="1225" b="1318"/>
          <a:stretch/>
        </p:blipFill>
        <p:spPr bwMode="auto">
          <a:xfrm>
            <a:off x="17259300" y="7412872"/>
            <a:ext cx="5514975" cy="56007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41752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Expression Tree Concept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/>
              <a:t>INfix Traversal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9094715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</a:pP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For example </a:t>
            </a:r>
            <a:r>
              <a:rPr lang="en-US" altLang="zh-CN" sz="440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* + a b c </a:t>
            </a: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in prefix</a:t>
            </a:r>
            <a:b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  will be encoded in infix as  </a:t>
            </a:r>
            <a:r>
              <a:rPr lang="en-US" altLang="zh-CN" sz="4400">
                <a:latin typeface="Courier New" panose="02070309020205020404" pitchFamily="49" charset="0"/>
                <a:ea typeface="SimSun" panose="02010600030101010101" pitchFamily="2" charset="-122"/>
                <a:cs typeface="Tahoma" panose="020B0604030504040204" pitchFamily="34" charset="0"/>
              </a:rPr>
              <a:t>a + b * c </a:t>
            </a: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with the previous code,</a:t>
            </a:r>
            <a:b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  while the correct infix is   </a:t>
            </a:r>
            <a:r>
              <a:rPr lang="en-US" altLang="zh-CN" sz="4400">
                <a:latin typeface="Courier New" panose="02070309020205020404" pitchFamily="49" charset="0"/>
                <a:ea typeface="SimSun" panose="02010600030101010101" pitchFamily="2" charset="-122"/>
                <a:cs typeface="Tahoma" panose="020B0604030504040204" pitchFamily="34" charset="0"/>
              </a:rPr>
              <a:t>(a + b) * c</a:t>
            </a: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.</a:t>
            </a:r>
          </a:p>
          <a:p>
            <a:pPr marL="0" indent="0">
              <a:lnSpc>
                <a:spcPct val="200000"/>
              </a:lnSpc>
              <a:spcBef>
                <a:spcPts val="600"/>
              </a:spcBef>
              <a:buNone/>
              <a:tabLst>
                <a:tab pos="574675" algn="l"/>
                <a:tab pos="1150938" algn="l"/>
              </a:tabLst>
            </a:pPr>
            <a:r>
              <a:rPr lang="en-US" altLang="zh-CN" sz="4400">
                <a:latin typeface="Courier New" panose="02070309020205020404" pitchFamily="49" charset="0"/>
                <a:ea typeface="SimSun" panose="02010600030101010101" pitchFamily="2" charset="-122"/>
                <a:cs typeface="Tahoma" panose="020B0604030504040204" pitchFamily="34" charset="0"/>
              </a:rPr>
              <a:t>   a + b * c</a:t>
            </a: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	  :  b is multiplied by c and then added by a</a:t>
            </a:r>
          </a:p>
          <a:p>
            <a:pPr marL="0" indent="0">
              <a:lnSpc>
                <a:spcPct val="200000"/>
              </a:lnSpc>
              <a:spcBef>
                <a:spcPts val="600"/>
              </a:spcBef>
              <a:buNone/>
              <a:tabLst>
                <a:tab pos="574675" algn="l"/>
                <a:tab pos="1150938" algn="l"/>
              </a:tabLst>
            </a:pPr>
            <a:r>
              <a:rPr lang="en-US" altLang="zh-CN" sz="4400">
                <a:latin typeface="Courier New" panose="02070309020205020404" pitchFamily="49" charset="0"/>
                <a:ea typeface="SimSun" panose="02010600030101010101" pitchFamily="2" charset="-122"/>
                <a:cs typeface="Tahoma" panose="020B0604030504040204" pitchFamily="34" charset="0"/>
              </a:rPr>
              <a:t>  (a + b) * c</a:t>
            </a: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	  :  a is added by b and then multiplied by c</a:t>
            </a:r>
          </a:p>
        </p:txBody>
      </p:sp>
      <p:pic>
        <p:nvPicPr>
          <p:cNvPr id="11" name="Picture 6" descr="exp-1.gi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" t="-60" r="1225" b="1318"/>
          <a:stretch/>
        </p:blipFill>
        <p:spPr bwMode="auto">
          <a:xfrm>
            <a:off x="18430875" y="8602658"/>
            <a:ext cx="4343400" cy="441091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95142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Expression Tree Concept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/>
              <a:t>INfix Traversal</a:t>
            </a:r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167376" y="5229224"/>
            <a:ext cx="10900923" cy="6315076"/>
          </a:xfrm>
          <a:prstGeom prst="rect">
            <a:avLst/>
          </a:prstGeom>
          <a:solidFill>
            <a:srgbClr val="E0FCF9"/>
          </a:solidFill>
        </p:spPr>
        <p:txBody>
          <a:bodyPr/>
          <a:lstStyle>
            <a:lvl1pPr marL="609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40005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AU" altLang="zh-CN" sz="1500"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  <a:p>
            <a:pPr marL="400050" lvl="1" indent="0">
              <a:buNone/>
              <a:tabLst>
                <a:tab pos="574675" algn="l"/>
                <a:tab pos="1150938" algn="l"/>
              </a:tabLst>
            </a:pPr>
            <a:r>
              <a:rPr lang="en-US" altLang="zh-CN" sz="5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P</a:t>
            </a:r>
            <a:r>
              <a:rPr lang="id-ID" altLang="zh-CN" sz="5400">
                <a:latin typeface="Tahoma" panose="020B0604030504040204" pitchFamily="34" charset="0"/>
                <a:cs typeface="Tahoma" panose="020B0604030504040204" pitchFamily="34" charset="0"/>
              </a:rPr>
              <a:t>refix		: </a:t>
            </a:r>
            <a:r>
              <a:rPr lang="id-ID" altLang="zh-CN" sz="5400">
                <a:latin typeface="Courier New" panose="02070309020205020404" pitchFamily="49" charset="0"/>
                <a:cs typeface="Courier New" panose="02070309020205020404" pitchFamily="49" charset="0"/>
              </a:rPr>
              <a:t>*+abc</a:t>
            </a:r>
          </a:p>
          <a:p>
            <a:pPr marL="400050" lvl="1" indent="0">
              <a:buNone/>
              <a:tabLst>
                <a:tab pos="574675" algn="l"/>
                <a:tab pos="1150938" algn="l"/>
              </a:tabLst>
            </a:pPr>
            <a:r>
              <a:rPr lang="en-US" altLang="zh-CN" sz="5400">
                <a:latin typeface="Tahoma" panose="020B0604030504040204" pitchFamily="34" charset="0"/>
                <a:ea typeface="SimSun" panose="02010600030101010101" pitchFamily="2" charset="-122"/>
              </a:rPr>
              <a:t>P</a:t>
            </a:r>
            <a:r>
              <a:rPr lang="id-ID" altLang="zh-CN" sz="5400">
                <a:latin typeface="Tahoma" panose="020B0604030504040204" pitchFamily="34" charset="0"/>
                <a:cs typeface="Tahoma" panose="020B0604030504040204" pitchFamily="34" charset="0"/>
              </a:rPr>
              <a:t>ostfix		: </a:t>
            </a:r>
            <a:r>
              <a:rPr lang="id-ID" altLang="zh-CN" sz="5400">
                <a:latin typeface="Courier New" panose="02070309020205020404" pitchFamily="49" charset="0"/>
                <a:cs typeface="Courier New" panose="02070309020205020404" pitchFamily="49" charset="0"/>
              </a:rPr>
              <a:t>ab+c*</a:t>
            </a:r>
          </a:p>
          <a:p>
            <a:pPr marL="400050" lvl="1" indent="0">
              <a:buNone/>
              <a:tabLst>
                <a:tab pos="574675" algn="l"/>
                <a:tab pos="1150938" algn="l"/>
              </a:tabLst>
            </a:pPr>
            <a:r>
              <a:rPr lang="en-US" altLang="zh-CN" sz="5400">
                <a:latin typeface="Tahoma" panose="020B0604030504040204" pitchFamily="34" charset="0"/>
                <a:ea typeface="SimSun" panose="02010600030101010101" pitchFamily="2" charset="-122"/>
              </a:rPr>
              <a:t>W</a:t>
            </a:r>
            <a:r>
              <a:rPr lang="id-ID" altLang="zh-CN" sz="5400">
                <a:latin typeface="Tahoma" panose="020B0604030504040204" pitchFamily="34" charset="0"/>
                <a:cs typeface="Tahoma" panose="020B0604030504040204" pitchFamily="34" charset="0"/>
              </a:rPr>
              <a:t>rong infix	: </a:t>
            </a:r>
            <a:r>
              <a:rPr lang="id-ID" altLang="zh-CN" sz="5400">
                <a:latin typeface="Courier New" panose="02070309020205020404" pitchFamily="49" charset="0"/>
                <a:cs typeface="Courier New" panose="02070309020205020404" pitchFamily="49" charset="0"/>
              </a:rPr>
              <a:t>a+b*c</a:t>
            </a:r>
          </a:p>
          <a:p>
            <a:pPr marL="400050" lvl="1" indent="0">
              <a:buNone/>
              <a:tabLst>
                <a:tab pos="574675" algn="l"/>
                <a:tab pos="1150938" algn="l"/>
              </a:tabLst>
            </a:pPr>
            <a:r>
              <a:rPr lang="en-US" altLang="zh-CN" sz="5400">
                <a:latin typeface="Tahoma" panose="020B0604030504040204" pitchFamily="34" charset="0"/>
                <a:ea typeface="SimSun" panose="02010600030101010101" pitchFamily="2" charset="-122"/>
              </a:rPr>
              <a:t>C</a:t>
            </a:r>
            <a:r>
              <a:rPr lang="id-ID" altLang="zh-CN" sz="5400">
                <a:latin typeface="Tahoma" panose="020B0604030504040204" pitchFamily="34" charset="0"/>
                <a:cs typeface="Tahoma" panose="020B0604030504040204" pitchFamily="34" charset="0"/>
              </a:rPr>
              <a:t>orrect infix	: </a:t>
            </a:r>
            <a:r>
              <a:rPr lang="id-ID" altLang="zh-CN" sz="5400">
                <a:latin typeface="Courier New" panose="02070309020205020404" pitchFamily="49" charset="0"/>
                <a:cs typeface="Courier New" panose="02070309020205020404" pitchFamily="49" charset="0"/>
              </a:rPr>
              <a:t>(a+b)*c</a:t>
            </a:r>
          </a:p>
          <a:p>
            <a:pPr marL="40005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zh-CN" sz="3600" dirty="0"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</p:txBody>
      </p:sp>
      <p:pic>
        <p:nvPicPr>
          <p:cNvPr id="12" name="Picture 6" descr="exp-1.gi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" t="-60" r="1225" b="1318"/>
          <a:stretch/>
        </p:blipFill>
        <p:spPr bwMode="auto">
          <a:xfrm>
            <a:off x="13830300" y="3930571"/>
            <a:ext cx="8943975" cy="908300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69684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DE65E-4AD5-6FEE-1BB3-55509A189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6A53-6CFB-7EAA-4BBB-F0D224DC2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/>
              <a:t>Learning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E3DBFE-1FB9-5B2C-84DF-50E08B0B05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/>
              <a:t>Session 09-10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9EEFB0-850B-3BFC-9DD0-A6FE1090C06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21578448" cy="7925085"/>
          </a:xfrm>
        </p:spPr>
        <p:txBody>
          <a:bodyPr>
            <a:normAutofit/>
          </a:bodyPr>
          <a:lstStyle/>
          <a:p>
            <a:pPr marL="504000" indent="-504000">
              <a:buNone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 the end of this session, students will be able to: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Explain the concept of Tree, Binary Tree, Types of Binary Tree, and tree traversal techniques.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Apply Binary tree concept to convert and represent infix, prefix and postfix notation using C.</a:t>
            </a:r>
          </a:p>
        </p:txBody>
      </p:sp>
    </p:spTree>
    <p:extLst>
      <p:ext uri="{BB962C8B-B14F-4D97-AF65-F5344CB8AC3E}">
        <p14:creationId xmlns:p14="http://schemas.microsoft.com/office/powerpoint/2010/main" val="586806955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Expression Tree Concept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/>
              <a:t>INfix Traversal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9094715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</a:pPr>
            <a:r>
              <a:rPr lang="en-AU" altLang="zh-CN" sz="440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id-ID" altLang="zh-CN" sz="4400">
                <a:latin typeface="Tahoma" panose="020B0604030504040204" pitchFamily="34" charset="0"/>
                <a:cs typeface="Tahoma" panose="020B0604030504040204" pitchFamily="34" charset="0"/>
              </a:rPr>
              <a:t>To fix that, we can </a:t>
            </a:r>
            <a:r>
              <a:rPr lang="id-ID" altLang="zh-CN" sz="4400" b="1">
                <a:latin typeface="Tahoma" panose="020B0604030504040204" pitchFamily="34" charset="0"/>
                <a:cs typeface="Tahoma" panose="020B0604030504040204" pitchFamily="34" charset="0"/>
              </a:rPr>
              <a:t>add brackets () </a:t>
            </a:r>
            <a:r>
              <a:rPr lang="id-ID" altLang="zh-CN" sz="4400">
                <a:latin typeface="Tahoma" panose="020B0604030504040204" pitchFamily="34" charset="0"/>
                <a:cs typeface="Tahoma" panose="020B0604030504040204" pitchFamily="34" charset="0"/>
              </a:rPr>
              <a:t>when expanding an operator.</a:t>
            </a:r>
            <a:endParaRPr lang="en-US" altLang="zh-CN" sz="4400">
              <a:latin typeface="Tahoma" panose="020B060403050404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  <a:p>
            <a:pPr marL="342900" indent="-342900">
              <a:lnSpc>
                <a:spcPct val="120000"/>
              </a:lnSpc>
            </a:pPr>
            <a:endParaRPr lang="en-US" altLang="zh-CN" sz="4400">
              <a:latin typeface="Tahoma" panose="020B060403050404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  <a:p>
            <a:pPr marL="342900" indent="-342900">
              <a:lnSpc>
                <a:spcPct val="120000"/>
              </a:lnSpc>
            </a:pPr>
            <a:endParaRPr lang="en-US" altLang="zh-CN" sz="4400">
              <a:latin typeface="Tahoma" panose="020B060403050404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  <a:p>
            <a:pPr marL="342900" indent="-342900">
              <a:lnSpc>
                <a:spcPct val="120000"/>
              </a:lnSpc>
            </a:pPr>
            <a:endParaRPr lang="en-US" altLang="zh-CN" sz="4400">
              <a:latin typeface="Tahoma" panose="020B060403050404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  <a:p>
            <a:pPr marL="342900" indent="-342900">
              <a:lnSpc>
                <a:spcPct val="120000"/>
              </a:lnSpc>
            </a:pPr>
            <a:endParaRPr lang="en-US" altLang="zh-CN" sz="4400">
              <a:latin typeface="Tahoma" panose="020B060403050404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  <a:p>
            <a:pPr>
              <a:tabLst>
                <a:tab pos="574675" algn="l"/>
                <a:tab pos="1150938" algn="l"/>
              </a:tabLst>
            </a:pPr>
            <a:r>
              <a:rPr lang="en-AU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</a:t>
            </a:r>
            <a:r>
              <a:rPr lang="id-ID" altLang="zh-CN" sz="4400">
                <a:latin typeface="Tahoma" panose="020B0604030504040204" pitchFamily="34" charset="0"/>
                <a:cs typeface="Tahoma" panose="020B0604030504040204" pitchFamily="34" charset="0"/>
              </a:rPr>
              <a:t>So</a:t>
            </a:r>
            <a:r>
              <a:rPr lang="id-ID" altLang="zh-CN" sz="4400"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id-ID" altLang="zh-CN" sz="4400">
                <a:latin typeface="Courier New" panose="02070309020205020404" pitchFamily="49" charset="0"/>
                <a:ea typeface="SimSun" panose="02010600030101010101" pitchFamily="2" charset="-122"/>
              </a:rPr>
              <a:t>* + a b c </a:t>
            </a:r>
            <a:r>
              <a:rPr lang="id-ID" altLang="zh-CN" sz="4400">
                <a:latin typeface="Tahoma" panose="020B0604030504040204" pitchFamily="34" charset="0"/>
                <a:cs typeface="Tahoma" panose="020B0604030504040204" pitchFamily="34" charset="0"/>
              </a:rPr>
              <a:t>in prefix </a:t>
            </a:r>
            <a:br>
              <a:rPr lang="en-AU" altLang="zh-CN" sz="4400"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en-AU" altLang="zh-CN" sz="440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id-ID" altLang="zh-CN" sz="4400">
                <a:latin typeface="Tahoma" panose="020B0604030504040204" pitchFamily="34" charset="0"/>
                <a:cs typeface="Tahoma" panose="020B0604030504040204" pitchFamily="34" charset="0"/>
              </a:rPr>
              <a:t>will be encoded as </a:t>
            </a:r>
            <a:r>
              <a:rPr lang="id-ID" altLang="zh-CN" sz="4400">
                <a:latin typeface="Arial" panose="020B0604020202020204" pitchFamily="34" charset="0"/>
                <a:ea typeface="SimSun" panose="02010600030101010101" pitchFamily="2" charset="-122"/>
              </a:rPr>
              <a:t>((</a:t>
            </a:r>
            <a:r>
              <a:rPr lang="id-ID" altLang="zh-CN" sz="4400">
                <a:latin typeface="Courier New" panose="02070309020205020404" pitchFamily="49" charset="0"/>
                <a:ea typeface="SimSun" panose="02010600030101010101" pitchFamily="2" charset="-122"/>
              </a:rPr>
              <a:t>a + b) * c)</a:t>
            </a:r>
            <a:r>
              <a:rPr lang="id-ID" altLang="zh-CN" sz="4400"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id-ID" altLang="zh-CN" sz="4400">
                <a:latin typeface="Tahoma" panose="020B0604030504040204" pitchFamily="34" charset="0"/>
                <a:cs typeface="Tahoma" panose="020B0604030504040204" pitchFamily="34" charset="0"/>
              </a:rPr>
              <a:t>in infix,</a:t>
            </a:r>
            <a:br>
              <a:rPr lang="en-AU" altLang="zh-CN" sz="4400"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en-AU" altLang="zh-CN" sz="440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id-ID" altLang="zh-CN" sz="4400">
                <a:latin typeface="Tahoma" panose="020B0604030504040204" pitchFamily="34" charset="0"/>
                <a:cs typeface="Tahoma" panose="020B0604030504040204" pitchFamily="34" charset="0"/>
              </a:rPr>
              <a:t>which is correct.</a:t>
            </a:r>
          </a:p>
          <a:p>
            <a:pPr marL="0" indent="0">
              <a:lnSpc>
                <a:spcPct val="120000"/>
              </a:lnSpc>
              <a:buNone/>
            </a:pPr>
            <a:endParaRPr lang="en-AU" altLang="zh-CN" sz="4400">
              <a:latin typeface="Tahoma" panose="020B060403050404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542308" y="5229224"/>
            <a:ext cx="13975200" cy="5057776"/>
          </a:xfrm>
          <a:prstGeom prst="rect">
            <a:avLst/>
          </a:prstGeom>
          <a:solidFill>
            <a:srgbClr val="E0FCF9"/>
          </a:solidFill>
        </p:spPr>
        <p:txBody>
          <a:bodyPr/>
          <a:lstStyle>
            <a:lvl1pPr marL="609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36000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AU" altLang="zh-CN" sz="1500"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  <a:p>
            <a:pPr marL="360000" indent="0">
              <a:lnSpc>
                <a:spcPct val="120000"/>
              </a:lnSpc>
              <a:spcBef>
                <a:spcPts val="0"/>
              </a:spcBef>
              <a:buNone/>
              <a:tabLst>
                <a:tab pos="574675" algn="l"/>
                <a:tab pos="1150938" algn="l"/>
              </a:tabLst>
            </a:pPr>
            <a:r>
              <a:rPr lang="id-ID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void infix(tnode *curr) {</a:t>
            </a:r>
          </a:p>
          <a:p>
            <a:pPr marL="360000" indent="0">
              <a:lnSpc>
                <a:spcPct val="120000"/>
              </a:lnSpc>
              <a:spcBef>
                <a:spcPts val="0"/>
              </a:spcBef>
              <a:buNone/>
              <a:tabLst>
                <a:tab pos="574675" algn="l"/>
                <a:tab pos="1150938" algn="l"/>
              </a:tabLst>
            </a:pPr>
            <a:r>
              <a:rPr lang="id-ID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	</a:t>
            </a:r>
            <a:r>
              <a:rPr lang="en-US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	</a:t>
            </a:r>
            <a:r>
              <a:rPr lang="id-ID" altLang="zh-CN" sz="3600" b="1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if ( is_operator(curr-&gt;chr) ) putchar( '(' );</a:t>
            </a:r>
          </a:p>
          <a:p>
            <a:pPr marL="360000" indent="0">
              <a:lnSpc>
                <a:spcPct val="120000"/>
              </a:lnSpc>
              <a:spcBef>
                <a:spcPts val="0"/>
              </a:spcBef>
              <a:buNone/>
              <a:tabLst>
                <a:tab pos="574675" algn="l"/>
                <a:tab pos="1150938" algn="l"/>
              </a:tabLst>
            </a:pPr>
            <a:r>
              <a:rPr lang="en-US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	</a:t>
            </a:r>
            <a:r>
              <a:rPr lang="id-ID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	if ( curr-&gt;left != 0 ) infix(curr-&gt;left);</a:t>
            </a:r>
          </a:p>
          <a:p>
            <a:pPr marL="360000" indent="0">
              <a:lnSpc>
                <a:spcPct val="120000"/>
              </a:lnSpc>
              <a:spcBef>
                <a:spcPts val="0"/>
              </a:spcBef>
              <a:buNone/>
              <a:tabLst>
                <a:tab pos="574675" algn="l"/>
                <a:tab pos="1150938" algn="l"/>
              </a:tabLst>
            </a:pPr>
            <a:r>
              <a:rPr lang="id-ID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	</a:t>
            </a:r>
            <a:r>
              <a:rPr lang="en-US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	</a:t>
            </a:r>
            <a:r>
              <a:rPr lang="id-ID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printf( "%c", curr-&gt;chr );</a:t>
            </a:r>
          </a:p>
          <a:p>
            <a:pPr marL="360000" indent="0">
              <a:lnSpc>
                <a:spcPct val="120000"/>
              </a:lnSpc>
              <a:spcBef>
                <a:spcPts val="0"/>
              </a:spcBef>
              <a:buNone/>
              <a:tabLst>
                <a:tab pos="574675" algn="l"/>
                <a:tab pos="1150938" algn="l"/>
              </a:tabLst>
            </a:pPr>
            <a:r>
              <a:rPr lang="en-US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	</a:t>
            </a:r>
            <a:r>
              <a:rPr lang="id-ID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	if ( curr-&gt;right != 0 ) infix(curr-&gt;right);</a:t>
            </a:r>
          </a:p>
          <a:p>
            <a:pPr marL="360000" indent="0">
              <a:lnSpc>
                <a:spcPct val="120000"/>
              </a:lnSpc>
              <a:spcBef>
                <a:spcPts val="0"/>
              </a:spcBef>
              <a:buNone/>
              <a:tabLst>
                <a:tab pos="574675" algn="l"/>
                <a:tab pos="1150938" algn="l"/>
              </a:tabLst>
            </a:pPr>
            <a:r>
              <a:rPr lang="id-ID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	</a:t>
            </a:r>
            <a:r>
              <a:rPr lang="en-US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	</a:t>
            </a:r>
            <a:r>
              <a:rPr lang="id-ID" altLang="zh-CN" sz="3600" b="1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if ( is_operator(curr-&gt;chr) ) putchar( ')' );</a:t>
            </a:r>
          </a:p>
          <a:p>
            <a:pPr marL="360000" indent="0">
              <a:lnSpc>
                <a:spcPct val="120000"/>
              </a:lnSpc>
              <a:spcBef>
                <a:spcPts val="0"/>
              </a:spcBef>
              <a:buNone/>
              <a:tabLst>
                <a:tab pos="574675" algn="l"/>
                <a:tab pos="1150938" algn="l"/>
              </a:tabLst>
            </a:pPr>
            <a:r>
              <a:rPr lang="en-US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	</a:t>
            </a:r>
            <a:r>
              <a:rPr lang="id-ID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}</a:t>
            </a:r>
          </a:p>
          <a:p>
            <a:pPr marL="36000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zh-CN" sz="3600" dirty="0"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</p:txBody>
      </p:sp>
      <p:pic>
        <p:nvPicPr>
          <p:cNvPr id="12" name="Picture 6" descr="exp-1.gi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" t="-60" r="1225" b="1318"/>
          <a:stretch/>
        </p:blipFill>
        <p:spPr bwMode="auto">
          <a:xfrm>
            <a:off x="17259300" y="7412872"/>
            <a:ext cx="5514975" cy="56007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73881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Expression Tree Concept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/>
              <a:t>Create Exp-Tree from Postfix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9094715"/>
          </a:xfrm>
        </p:spPr>
        <p:txBody>
          <a:bodyPr>
            <a:normAutofit/>
          </a:bodyPr>
          <a:lstStyle/>
          <a:p>
            <a:pPr>
              <a:tabLst>
                <a:tab pos="574675" algn="l"/>
                <a:tab pos="1150938" algn="l"/>
              </a:tabLst>
            </a:pPr>
            <a:r>
              <a:rPr lang="en-AU" altLang="zh-CN" sz="440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Now, can you create an expression tree given a postfix notation?</a:t>
            </a:r>
          </a:p>
          <a:p>
            <a:pPr>
              <a:tabLst>
                <a:tab pos="574675" algn="l"/>
                <a:tab pos="1150938" algn="l"/>
              </a:tabLst>
            </a:pPr>
            <a:endParaRPr lang="en-US" altLang="zh-CN" sz="4400">
              <a:latin typeface="Tahoma" panose="020B060403050404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  <a:p>
            <a:pPr>
              <a:tabLst>
                <a:tab pos="574675" algn="l"/>
                <a:tab pos="1150938" algn="l"/>
              </a:tabLst>
            </a:pP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Hint: scan from right to left.</a:t>
            </a:r>
          </a:p>
        </p:txBody>
      </p:sp>
      <p:pic>
        <p:nvPicPr>
          <p:cNvPr id="12" name="Picture 6" descr="exp-1.gi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" t="-60" r="1225" b="1318"/>
          <a:stretch/>
        </p:blipFill>
        <p:spPr bwMode="auto">
          <a:xfrm>
            <a:off x="17259300" y="7412872"/>
            <a:ext cx="5514975" cy="56007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86025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EE913-EE39-C321-5882-05A506DB3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/>
              <a:t>Tree Traversal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2D373-5BC5-C51D-92C2-C090C3857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/>
              <a:t>Tree traversal techniques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426B6-A02E-F758-7A2B-554FFF354A1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ID" dirty="0"/>
              <a:t>In general, there are two ways to traverse a tree:</a:t>
            </a:r>
          </a:p>
          <a:p>
            <a:pPr lvl="1"/>
            <a:r>
              <a:rPr lang="en-ID" dirty="0"/>
              <a:t>Depth-first search</a:t>
            </a:r>
          </a:p>
          <a:p>
            <a:pPr lvl="1"/>
            <a:r>
              <a:rPr lang="en-ID" dirty="0"/>
              <a:t>Breadth-first search (Level-order)</a:t>
            </a:r>
          </a:p>
        </p:txBody>
      </p:sp>
    </p:spTree>
    <p:extLst>
      <p:ext uri="{BB962C8B-B14F-4D97-AF65-F5344CB8AC3E}">
        <p14:creationId xmlns:p14="http://schemas.microsoft.com/office/powerpoint/2010/main" val="26866746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EE913-EE39-C321-5882-05A506DB3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/>
              <a:t>Tree Traversal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2D373-5BC5-C51D-92C2-C090C3857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/>
              <a:t>Depth First Search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426B6-A02E-F758-7A2B-554FFF354A1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714224"/>
            <a:ext cx="12192000" cy="8129718"/>
          </a:xfrm>
        </p:spPr>
        <p:txBody>
          <a:bodyPr/>
          <a:lstStyle/>
          <a:p>
            <a:r>
              <a:rPr lang="en-ID" dirty="0"/>
              <a:t>The search tree is deepened as much as possible before going to the next sibling.</a:t>
            </a:r>
          </a:p>
          <a:p>
            <a:r>
              <a:rPr lang="en-ID" dirty="0"/>
              <a:t>There are three methods at which position of the traversal relative to the node: Pre-Order, In-Order, and Post-Order.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91D44E8-71FB-8885-124A-33BC18E7A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8272" y="3326137"/>
            <a:ext cx="10437705" cy="890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522593-26DF-27D5-3A07-29168491D1B2}"/>
              </a:ext>
            </a:extLst>
          </p:cNvPr>
          <p:cNvSpPr txBox="1"/>
          <p:nvPr/>
        </p:nvSpPr>
        <p:spPr>
          <a:xfrm>
            <a:off x="2907323" y="8403615"/>
            <a:ext cx="12192000" cy="3416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ID" sz="3600" b="0" u="none" strike="noStrike" dirty="0">
                <a:solidFill>
                  <a:srgbClr val="202122"/>
                </a:solidFill>
                <a:effectLst/>
              </a:rPr>
              <a:t>- Pre-order (node visited at position red </a:t>
            </a:r>
            <a:r>
              <a:rPr lang="en-ID" sz="3600" b="0" u="none" strike="noStrike" dirty="0">
                <a:solidFill>
                  <a:srgbClr val="FF0000"/>
                </a:solidFill>
                <a:effectLst/>
              </a:rPr>
              <a:t>●</a:t>
            </a:r>
            <a:r>
              <a:rPr lang="en-ID" sz="3600" b="0" u="none" strike="noStrike" dirty="0">
                <a:solidFill>
                  <a:srgbClr val="202122"/>
                </a:solidFill>
                <a:effectLst/>
              </a:rPr>
              <a:t>):</a:t>
            </a:r>
            <a:br>
              <a:rPr lang="en-ID" sz="3600" b="0" u="none" strike="noStrike" dirty="0">
                <a:solidFill>
                  <a:srgbClr val="202122"/>
                </a:solidFill>
                <a:effectLst/>
              </a:rPr>
            </a:br>
            <a:r>
              <a:rPr lang="en-ID" sz="3600" b="0" u="none" strike="noStrike" dirty="0">
                <a:solidFill>
                  <a:srgbClr val="202122"/>
                </a:solidFill>
                <a:effectLst/>
              </a:rPr>
              <a:t>   F, B, A, D, C, E, G, I, H;</a:t>
            </a:r>
          </a:p>
          <a:p>
            <a:pPr algn="l"/>
            <a:r>
              <a:rPr lang="en-ID" sz="3600" b="0" u="none" strike="noStrike" dirty="0">
                <a:solidFill>
                  <a:srgbClr val="202122"/>
                </a:solidFill>
                <a:effectLst/>
              </a:rPr>
              <a:t>- In-order (node visited at position green </a:t>
            </a:r>
            <a:r>
              <a:rPr lang="en-ID" sz="3600" b="0" u="none" strike="noStrike" dirty="0">
                <a:solidFill>
                  <a:srgbClr val="00FF00"/>
                </a:solidFill>
                <a:effectLst/>
              </a:rPr>
              <a:t>●</a:t>
            </a:r>
            <a:r>
              <a:rPr lang="en-ID" sz="3600" b="0" u="none" strike="noStrike" dirty="0">
                <a:solidFill>
                  <a:srgbClr val="202122"/>
                </a:solidFill>
                <a:effectLst/>
              </a:rPr>
              <a:t>):</a:t>
            </a:r>
            <a:br>
              <a:rPr lang="en-ID" sz="3600" b="0" u="none" strike="noStrike" dirty="0">
                <a:solidFill>
                  <a:srgbClr val="202122"/>
                </a:solidFill>
                <a:effectLst/>
              </a:rPr>
            </a:br>
            <a:r>
              <a:rPr lang="en-ID" sz="3600" b="0" u="none" strike="noStrike" dirty="0">
                <a:solidFill>
                  <a:srgbClr val="202122"/>
                </a:solidFill>
                <a:effectLst/>
              </a:rPr>
              <a:t>   A, B, C, D, E, F, G, H, I;</a:t>
            </a:r>
          </a:p>
          <a:p>
            <a:pPr algn="l"/>
            <a:r>
              <a:rPr lang="en-ID" sz="3600" b="0" u="none" strike="noStrike" dirty="0">
                <a:solidFill>
                  <a:srgbClr val="202122"/>
                </a:solidFill>
                <a:effectLst/>
              </a:rPr>
              <a:t>- Post-order (node visited at position blue </a:t>
            </a:r>
            <a:r>
              <a:rPr lang="en-ID" sz="3600" b="0" u="none" strike="noStrike" dirty="0">
                <a:solidFill>
                  <a:srgbClr val="2A7FFF"/>
                </a:solidFill>
                <a:effectLst/>
              </a:rPr>
              <a:t>●</a:t>
            </a:r>
            <a:r>
              <a:rPr lang="en-ID" sz="3600" b="0" u="none" strike="noStrike" dirty="0">
                <a:solidFill>
                  <a:srgbClr val="202122"/>
                </a:solidFill>
                <a:effectLst/>
              </a:rPr>
              <a:t>):</a:t>
            </a:r>
            <a:br>
              <a:rPr lang="en-ID" sz="3600" b="0" u="none" strike="noStrike" dirty="0">
                <a:solidFill>
                  <a:srgbClr val="202122"/>
                </a:solidFill>
                <a:effectLst/>
              </a:rPr>
            </a:br>
            <a:r>
              <a:rPr lang="en-ID" sz="3600" b="0" u="none" strike="noStrike" dirty="0">
                <a:solidFill>
                  <a:srgbClr val="202122"/>
                </a:solidFill>
                <a:effectLst/>
              </a:rPr>
              <a:t>   A, C, E, D, B, H, I, G, F.</a:t>
            </a:r>
          </a:p>
        </p:txBody>
      </p:sp>
    </p:spTree>
    <p:extLst>
      <p:ext uri="{BB962C8B-B14F-4D97-AF65-F5344CB8AC3E}">
        <p14:creationId xmlns:p14="http://schemas.microsoft.com/office/powerpoint/2010/main" val="832193752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EE913-EE39-C321-5882-05A506DB3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/>
              <a:t>Tree Traversal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2D373-5BC5-C51D-92C2-C090C3857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/>
              <a:t>Breadth First Search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426B6-A02E-F758-7A2B-554FFF354A1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ID" dirty="0"/>
              <a:t>The search tree is broadened as much as possible before going to the next depth.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22593-26DF-27D5-3A07-29168491D1B2}"/>
              </a:ext>
            </a:extLst>
          </p:cNvPr>
          <p:cNvSpPr txBox="1"/>
          <p:nvPr/>
        </p:nvSpPr>
        <p:spPr>
          <a:xfrm>
            <a:off x="2907323" y="5787415"/>
            <a:ext cx="1219200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ID" sz="3600" b="0" u="none" strike="noStrike" dirty="0">
                <a:solidFill>
                  <a:srgbClr val="202122"/>
                </a:solidFill>
                <a:effectLst/>
              </a:rPr>
              <a:t>- BFS (Level-order): F, B, G, A, D, I, C, E, H.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F2F4C9C-25ED-3A4C-9D29-26FB86ACE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5900" y="5293867"/>
            <a:ext cx="8204200" cy="652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71456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20191880" cy="7925085"/>
          </a:xfrm>
        </p:spPr>
        <p:txBody>
          <a:bodyPr>
            <a:normAutofit/>
          </a:bodyPr>
          <a:lstStyle/>
          <a:p>
            <a:pPr marL="504000" indent="-504000">
              <a:spcBef>
                <a:spcPts val="3500"/>
              </a:spcBef>
              <a:buSzPct val="100000"/>
            </a:pPr>
            <a:r>
              <a:rPr lang="en-US" sz="4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S. Sridhar. 2015. Design and Analysis of Algorithms. Oxford University Press. New Delhi. ISBN: 9780198093695. Chapter 5</a:t>
            </a:r>
          </a:p>
          <a:p>
            <a:pPr marL="504000" indent="-504000">
              <a:spcBef>
                <a:spcPts val="3500"/>
              </a:spcBef>
              <a:buSzPct val="100000"/>
            </a:pPr>
            <a:r>
              <a:rPr lang="en-US" sz="4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Reema Thareja. 2014. Data structures using C. Oxford University Press. New Delhi. ISBN:9780198099307. Chapter 9</a:t>
            </a:r>
          </a:p>
          <a:p>
            <a:pPr marL="504000" indent="-504000">
              <a:spcBef>
                <a:spcPts val="3500"/>
              </a:spcBef>
              <a:buSzPct val="100000"/>
            </a:pPr>
            <a:r>
              <a:rPr lang="en-US" sz="4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Binary Trees, http://cslibrary.stanford.edu/110/BinaryTrees.html</a:t>
            </a:r>
          </a:p>
          <a:p>
            <a:pPr marL="504000" indent="-504000">
              <a:spcBef>
                <a:spcPts val="3500"/>
              </a:spcBef>
              <a:buSzPct val="100000"/>
            </a:pPr>
            <a:endParaRPr lang="en-US" sz="4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99302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730D7-DA68-5FF5-7C87-919FCB4BF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321379-DAD4-41FF-E6CF-AFF10E6CEC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Session 09-10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72F2271-82AB-6F97-54DB-48887070E4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7925085"/>
          </a:xfrm>
        </p:spPr>
        <p:txBody>
          <a:bodyPr>
            <a:normAutofit/>
          </a:bodyPr>
          <a:lstStyle/>
          <a:p>
            <a:pPr marL="504000" indent="-504000"/>
            <a: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Tree</a:t>
            </a:r>
          </a:p>
          <a:p>
            <a:pPr marL="504000" indent="-504000"/>
            <a: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Binary Tree</a:t>
            </a:r>
          </a:p>
          <a:p>
            <a:pPr marL="504000" indent="-504000"/>
            <a: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Type of Binary Tree</a:t>
            </a:r>
          </a:p>
          <a:p>
            <a:pPr marL="504000" indent="-504000"/>
            <a: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Binary Tree</a:t>
            </a:r>
          </a:p>
          <a:p>
            <a:pPr marL="504000" indent="-504000"/>
            <a: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Expression Tree</a:t>
            </a:r>
          </a:p>
          <a:p>
            <a:pPr marL="504000" indent="-504000"/>
            <a: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Tree Traversal</a:t>
            </a:r>
          </a:p>
        </p:txBody>
      </p:sp>
    </p:spTree>
    <p:extLst>
      <p:ext uri="{BB962C8B-B14F-4D97-AF65-F5344CB8AC3E}">
        <p14:creationId xmlns:p14="http://schemas.microsoft.com/office/powerpoint/2010/main" val="83133226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Tree Concept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Tree Introduction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7925085"/>
          </a:xfrm>
        </p:spPr>
        <p:txBody>
          <a:bodyPr>
            <a:normAutofit lnSpcReduction="10000"/>
          </a:bodyPr>
          <a:lstStyle/>
          <a:p>
            <a:pPr>
              <a:lnSpc>
                <a:spcPct val="130000"/>
              </a:lnSpc>
              <a:spcBef>
                <a:spcPts val="4800"/>
              </a:spcBef>
            </a:pPr>
            <a: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tree is a non-linear data structure</a:t>
            </a:r>
            <a:b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that represents the hierarchical relationships</a:t>
            </a:r>
            <a:b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among the data objects</a:t>
            </a:r>
          </a:p>
          <a:p>
            <a:pPr>
              <a:lnSpc>
                <a:spcPct val="130000"/>
              </a:lnSpc>
              <a:spcBef>
                <a:spcPts val="4800"/>
              </a:spcBef>
            </a:pPr>
            <a: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Some of the tree relations</a:t>
            </a:r>
            <a:b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can be observed in directory structures</a:t>
            </a:r>
            <a:b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or organizational hierarchies.</a:t>
            </a:r>
          </a:p>
          <a:p>
            <a:pPr>
              <a:lnSpc>
                <a:spcPct val="130000"/>
              </a:lnSpc>
              <a:spcBef>
                <a:spcPts val="4800"/>
              </a:spcBef>
            </a:pPr>
            <a: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node in the tree no need to be stored contiguously</a:t>
            </a:r>
            <a:b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can be stored anywhere and linked by pointers</a:t>
            </a:r>
          </a:p>
        </p:txBody>
      </p:sp>
      <p:graphicFrame>
        <p:nvGraphicFramePr>
          <p:cNvPr id="6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2412127"/>
              </p:ext>
            </p:extLst>
          </p:nvPr>
        </p:nvGraphicFramePr>
        <p:xfrm>
          <a:off x="14716125" y="3918856"/>
          <a:ext cx="8938533" cy="5258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354686" imgH="2554651" progId="Visio.Drawing.11">
                  <p:embed/>
                </p:oleObj>
              </mc:Choice>
              <mc:Fallback>
                <p:oleObj name="Visio" r:id="rId2" imgW="4354686" imgH="2554651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16125" y="3918856"/>
                        <a:ext cx="8938533" cy="52586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690484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Tree Concept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Tree Introduction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2158223" cy="9361714"/>
          </a:xfrm>
        </p:spPr>
        <p:txBody>
          <a:bodyPr>
            <a:noAutofit/>
          </a:bodyPr>
          <a:lstStyle/>
          <a:p>
            <a:pPr>
              <a:spcBef>
                <a:spcPts val="2700"/>
              </a:spcBef>
            </a:pPr>
            <a:r>
              <a:rPr lang="en-AU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Root node: </a:t>
            </a:r>
            <a:r>
              <a:rPr lang="en-AU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topmost node in the tree.</a:t>
            </a:r>
          </a:p>
          <a:p>
            <a:pPr>
              <a:spcBef>
                <a:spcPts val="2700"/>
              </a:spcBef>
            </a:pPr>
            <a:r>
              <a:rPr lang="en-AU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AU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Edge</a:t>
            </a:r>
            <a:r>
              <a:rPr lang="en-AU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Line connecting 2 nodes. </a:t>
            </a:r>
          </a:p>
          <a:p>
            <a:pPr>
              <a:spcBef>
                <a:spcPts val="2700"/>
              </a:spcBef>
            </a:pPr>
            <a:r>
              <a:rPr lang="en-AU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Leaf node: </a:t>
            </a:r>
            <a:r>
              <a:rPr lang="en-AU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node that has no children. </a:t>
            </a:r>
          </a:p>
          <a:p>
            <a:pPr>
              <a:spcBef>
                <a:spcPts val="2700"/>
              </a:spcBef>
            </a:pPr>
            <a:r>
              <a:rPr lang="en-AU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Sibling: </a:t>
            </a:r>
            <a:r>
              <a:rPr lang="en-AU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Nodes that have the same parent. </a:t>
            </a:r>
          </a:p>
          <a:p>
            <a:pPr>
              <a:spcBef>
                <a:spcPts val="2700"/>
              </a:spcBef>
            </a:pPr>
            <a:r>
              <a:rPr lang="en-AU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AU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Path: </a:t>
            </a:r>
            <a:r>
              <a:rPr lang="en-AU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sequence of consecutive edges is called a path </a:t>
            </a:r>
          </a:p>
          <a:p>
            <a:pPr>
              <a:spcBef>
                <a:spcPts val="2700"/>
              </a:spcBef>
            </a:pPr>
            <a:r>
              <a:rPr lang="en-AU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AU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Ancestor node: </a:t>
            </a:r>
            <a:r>
              <a:rPr lang="en-AU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 ancestor of a node is any predecessor node on the path from root to that node. </a:t>
            </a:r>
          </a:p>
          <a:p>
            <a:pPr>
              <a:spcBef>
                <a:spcPts val="2700"/>
              </a:spcBef>
            </a:pPr>
            <a:r>
              <a:rPr lang="en-AU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Descendant node: </a:t>
            </a:r>
            <a:r>
              <a:rPr lang="en-AU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descendant node is any successor node on any path from the node to a leaf node.</a:t>
            </a:r>
          </a:p>
        </p:txBody>
      </p:sp>
      <p:graphicFrame>
        <p:nvGraphicFramePr>
          <p:cNvPr id="6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9718528"/>
              </p:ext>
            </p:extLst>
          </p:nvPr>
        </p:nvGraphicFramePr>
        <p:xfrm>
          <a:off x="14716125" y="3918856"/>
          <a:ext cx="8938533" cy="5258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354686" imgH="2554651" progId="Visio.Drawing.11">
                  <p:embed/>
                </p:oleObj>
              </mc:Choice>
              <mc:Fallback>
                <p:oleObj name="Visio" r:id="rId2" imgW="4354686" imgH="2554651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16125" y="3918856"/>
                        <a:ext cx="8938533" cy="52586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326695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Tree Concept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Tree Introduction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2158223" cy="9361714"/>
          </a:xfrm>
        </p:spPr>
        <p:txBody>
          <a:bodyPr>
            <a:noAutofit/>
          </a:bodyPr>
          <a:lstStyle/>
          <a:p>
            <a:pPr>
              <a:spcBef>
                <a:spcPts val="2700"/>
              </a:spcBef>
            </a:pPr>
            <a:r>
              <a:rPr lang="en-AU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AU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Level: </a:t>
            </a:r>
            <a:r>
              <a:rPr lang="en-AU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Every node in the tree is assigned a level number in such a way that the root node is at level 0, children of the root node are at level number 1. </a:t>
            </a:r>
          </a:p>
          <a:p>
            <a:pPr>
              <a:spcBef>
                <a:spcPts val="2700"/>
              </a:spcBef>
            </a:pPr>
            <a:r>
              <a:rPr lang="en-AU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Degree</a:t>
            </a:r>
            <a:r>
              <a:rPr lang="en-AU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node is the total number of children that a node has. </a:t>
            </a:r>
          </a:p>
        </p:txBody>
      </p:sp>
      <p:graphicFrame>
        <p:nvGraphicFramePr>
          <p:cNvPr id="6" name="Object 1"/>
          <p:cNvGraphicFramePr>
            <a:graphicFrameLocks noChangeAspect="1"/>
          </p:cNvGraphicFramePr>
          <p:nvPr/>
        </p:nvGraphicFramePr>
        <p:xfrm>
          <a:off x="14716125" y="3918856"/>
          <a:ext cx="8938533" cy="5258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354686" imgH="2554651" progId="Visio.Drawing.11">
                  <p:embed/>
                </p:oleObj>
              </mc:Choice>
              <mc:Fallback>
                <p:oleObj name="Visio" r:id="rId2" imgW="4354686" imgH="2554651" progId="Visio.Drawing.11">
                  <p:embed/>
                  <p:pic>
                    <p:nvPicPr>
                      <p:cNvPr id="6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16125" y="3918856"/>
                        <a:ext cx="8938533" cy="52586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992357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Tree Concept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Tree Introduction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792508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AU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Tree</a:t>
            </a:r>
            <a: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is a collection of one or more nodes.</a:t>
            </a:r>
          </a:p>
          <a:p>
            <a:pPr>
              <a:spcBef>
                <a:spcPts val="4800"/>
              </a:spcBef>
            </a:pPr>
            <a:endParaRPr lang="en-AU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2684688" y="4723123"/>
            <a:ext cx="11488512" cy="8130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id-ID" altLang="en-US" sz="4400" dirty="0">
                <a:latin typeface="Tahoma" pitchFamily="34" charset="0"/>
                <a:cs typeface="Tahoma" pitchFamily="34" charset="0"/>
              </a:rPr>
              <a:t>ROOT = </a:t>
            </a:r>
            <a:r>
              <a:rPr lang="id-ID" altLang="en-US" sz="4400" dirty="0" err="1">
                <a:latin typeface="Tahoma" pitchFamily="34" charset="0"/>
                <a:cs typeface="Tahoma" pitchFamily="34" charset="0"/>
              </a:rPr>
              <a:t>A</a:t>
            </a:r>
            <a:endParaRPr lang="id-ID" altLang="en-US" sz="4400" dirty="0">
              <a:latin typeface="Tahoma" pitchFamily="34" charset="0"/>
              <a:cs typeface="Tahoma" pitchFamily="34" charset="0"/>
            </a:endParaRPr>
          </a:p>
          <a:p>
            <a:pPr algn="l">
              <a:lnSpc>
                <a:spcPct val="120000"/>
              </a:lnSpc>
            </a:pPr>
            <a:r>
              <a:rPr lang="id-ID" altLang="en-US" sz="4400" dirty="0">
                <a:latin typeface="Tahoma" pitchFamily="34" charset="0"/>
                <a:cs typeface="Tahoma" pitchFamily="34" charset="0"/>
              </a:rPr>
              <a:t>LEAF = </a:t>
            </a:r>
            <a:r>
              <a:rPr lang="id-ID" altLang="en-US" sz="4400" dirty="0" err="1">
                <a:latin typeface="Tahoma" pitchFamily="34" charset="0"/>
                <a:cs typeface="Tahoma" pitchFamily="34" charset="0"/>
              </a:rPr>
              <a:t>E</a:t>
            </a:r>
            <a:r>
              <a:rPr lang="id-ID" altLang="en-US" sz="4400" dirty="0">
                <a:latin typeface="Tahoma" pitchFamily="34" charset="0"/>
                <a:cs typeface="Tahoma" pitchFamily="34" charset="0"/>
              </a:rPr>
              <a:t>, </a:t>
            </a:r>
            <a:r>
              <a:rPr lang="id-ID" altLang="en-US" sz="4400" dirty="0" err="1">
                <a:latin typeface="Tahoma" pitchFamily="34" charset="0"/>
                <a:cs typeface="Tahoma" pitchFamily="34" charset="0"/>
              </a:rPr>
              <a:t>F</a:t>
            </a:r>
            <a:r>
              <a:rPr lang="id-ID" altLang="en-US" sz="4400" dirty="0">
                <a:latin typeface="Tahoma" pitchFamily="34" charset="0"/>
                <a:cs typeface="Tahoma" pitchFamily="34" charset="0"/>
              </a:rPr>
              <a:t>, </a:t>
            </a:r>
            <a:r>
              <a:rPr lang="id-ID" altLang="en-US" sz="4400" dirty="0" err="1">
                <a:latin typeface="Tahoma" pitchFamily="34" charset="0"/>
                <a:cs typeface="Tahoma" pitchFamily="34" charset="0"/>
              </a:rPr>
              <a:t>G</a:t>
            </a:r>
            <a:r>
              <a:rPr lang="id-ID" altLang="en-US" sz="4400" dirty="0">
                <a:latin typeface="Tahoma" pitchFamily="34" charset="0"/>
                <a:cs typeface="Tahoma" pitchFamily="34" charset="0"/>
              </a:rPr>
              <a:t>, D</a:t>
            </a:r>
          </a:p>
          <a:p>
            <a:pPr algn="l">
              <a:lnSpc>
                <a:spcPct val="120000"/>
              </a:lnSpc>
            </a:pPr>
            <a:r>
              <a:rPr lang="id-ID" altLang="en-US" sz="4400" dirty="0">
                <a:latin typeface="Tahoma" pitchFamily="34" charset="0"/>
                <a:cs typeface="Tahoma" pitchFamily="34" charset="0"/>
              </a:rPr>
              <a:t>PARENT </a:t>
            </a:r>
            <a:r>
              <a:rPr lang="id-ID" altLang="en-US" sz="4400" dirty="0" err="1">
                <a:latin typeface="Tahoma" pitchFamily="34" charset="0"/>
                <a:cs typeface="Tahoma" pitchFamily="34" charset="0"/>
              </a:rPr>
              <a:t>of</a:t>
            </a:r>
            <a:r>
              <a:rPr lang="id-ID" altLang="en-US" sz="4400" dirty="0">
                <a:latin typeface="Tahoma" pitchFamily="34" charset="0"/>
                <a:cs typeface="Tahoma" pitchFamily="34" charset="0"/>
              </a:rPr>
              <a:t> C = </a:t>
            </a:r>
            <a:r>
              <a:rPr lang="id-ID" altLang="en-US" sz="4400" dirty="0" err="1">
                <a:latin typeface="Tahoma" pitchFamily="34" charset="0"/>
                <a:cs typeface="Tahoma" pitchFamily="34" charset="0"/>
              </a:rPr>
              <a:t>A</a:t>
            </a:r>
            <a:endParaRPr lang="id-ID" altLang="en-US" sz="4400" dirty="0">
              <a:latin typeface="Tahoma" pitchFamily="34" charset="0"/>
              <a:cs typeface="Tahoma" pitchFamily="34" charset="0"/>
            </a:endParaRPr>
          </a:p>
          <a:p>
            <a:pPr algn="l">
              <a:lnSpc>
                <a:spcPct val="120000"/>
              </a:lnSpc>
            </a:pPr>
            <a:r>
              <a:rPr lang="id-ID" altLang="en-US" sz="4400" dirty="0">
                <a:latin typeface="Tahoma" pitchFamily="34" charset="0"/>
                <a:cs typeface="Tahoma" pitchFamily="34" charset="0"/>
              </a:rPr>
              <a:t>CHILDREN </a:t>
            </a:r>
            <a:r>
              <a:rPr lang="id-ID" altLang="en-US" sz="4400" dirty="0" err="1">
                <a:latin typeface="Tahoma" pitchFamily="34" charset="0"/>
                <a:cs typeface="Tahoma" pitchFamily="34" charset="0"/>
              </a:rPr>
              <a:t>of</a:t>
            </a:r>
            <a:r>
              <a:rPr lang="id-ID" altLang="en-US" sz="4400" dirty="0">
                <a:latin typeface="Tahoma" pitchFamily="34" charset="0"/>
                <a:cs typeface="Tahoma" pitchFamily="34" charset="0"/>
              </a:rPr>
              <a:t>  </a:t>
            </a:r>
            <a:r>
              <a:rPr lang="id-ID" altLang="en-US" sz="4400" dirty="0" err="1">
                <a:latin typeface="Tahoma" pitchFamily="34" charset="0"/>
                <a:cs typeface="Tahoma" pitchFamily="34" charset="0"/>
              </a:rPr>
              <a:t>A</a:t>
            </a:r>
            <a:r>
              <a:rPr lang="id-ID" altLang="en-US" sz="4400" dirty="0">
                <a:latin typeface="Tahoma" pitchFamily="34" charset="0"/>
                <a:cs typeface="Tahoma" pitchFamily="34" charset="0"/>
              </a:rPr>
              <a:t> = </a:t>
            </a:r>
            <a:r>
              <a:rPr lang="id-ID" altLang="en-US" sz="4400" dirty="0" err="1">
                <a:latin typeface="Tahoma" pitchFamily="34" charset="0"/>
                <a:cs typeface="Tahoma" pitchFamily="34" charset="0"/>
              </a:rPr>
              <a:t>B</a:t>
            </a:r>
            <a:r>
              <a:rPr lang="id-ID" altLang="en-US" sz="4400" dirty="0">
                <a:latin typeface="Tahoma" pitchFamily="34" charset="0"/>
                <a:cs typeface="Tahoma" pitchFamily="34" charset="0"/>
              </a:rPr>
              <a:t>, C, D</a:t>
            </a:r>
          </a:p>
          <a:p>
            <a:pPr algn="l">
              <a:lnSpc>
                <a:spcPct val="120000"/>
              </a:lnSpc>
            </a:pPr>
            <a:r>
              <a:rPr lang="id-ID" altLang="en-US" sz="4400" dirty="0">
                <a:latin typeface="Tahoma" pitchFamily="34" charset="0"/>
                <a:cs typeface="Tahoma" pitchFamily="34" charset="0"/>
              </a:rPr>
              <a:t>SIBLING </a:t>
            </a:r>
            <a:r>
              <a:rPr lang="id-ID" altLang="en-US" sz="4400" dirty="0" err="1">
                <a:latin typeface="Tahoma" pitchFamily="34" charset="0"/>
                <a:cs typeface="Tahoma" pitchFamily="34" charset="0"/>
              </a:rPr>
              <a:t>of</a:t>
            </a:r>
            <a:r>
              <a:rPr lang="id-ID" altLang="en-US" sz="4400" dirty="0">
                <a:latin typeface="Tahoma" pitchFamily="34" charset="0"/>
                <a:cs typeface="Tahoma" pitchFamily="34" charset="0"/>
              </a:rPr>
              <a:t> </a:t>
            </a:r>
            <a:r>
              <a:rPr lang="id-ID" altLang="en-US" sz="4400" dirty="0" err="1">
                <a:latin typeface="Tahoma" pitchFamily="34" charset="0"/>
                <a:cs typeface="Tahoma" pitchFamily="34" charset="0"/>
              </a:rPr>
              <a:t>F</a:t>
            </a:r>
            <a:r>
              <a:rPr lang="id-ID" altLang="en-US" sz="4400" dirty="0">
                <a:latin typeface="Tahoma" pitchFamily="34" charset="0"/>
                <a:cs typeface="Tahoma" pitchFamily="34" charset="0"/>
              </a:rPr>
              <a:t> = </a:t>
            </a:r>
            <a:r>
              <a:rPr lang="id-ID" altLang="en-US" sz="4400" dirty="0" err="1">
                <a:latin typeface="Tahoma" pitchFamily="34" charset="0"/>
                <a:cs typeface="Tahoma" pitchFamily="34" charset="0"/>
              </a:rPr>
              <a:t>G</a:t>
            </a:r>
            <a:endParaRPr lang="id-ID" altLang="en-US" sz="4400" dirty="0">
              <a:latin typeface="Tahoma" pitchFamily="34" charset="0"/>
              <a:cs typeface="Tahoma" pitchFamily="34" charset="0"/>
            </a:endParaRPr>
          </a:p>
          <a:p>
            <a:pPr algn="l">
              <a:lnSpc>
                <a:spcPct val="120000"/>
              </a:lnSpc>
            </a:pPr>
            <a:r>
              <a:rPr lang="id-ID" altLang="en-US" sz="4400" dirty="0">
                <a:latin typeface="Tahoma" pitchFamily="34" charset="0"/>
                <a:cs typeface="Tahoma" pitchFamily="34" charset="0"/>
              </a:rPr>
              <a:t>PATH FROM </a:t>
            </a:r>
            <a:r>
              <a:rPr lang="id-ID" altLang="en-US" sz="4400" dirty="0" err="1">
                <a:latin typeface="Tahoma" pitchFamily="34" charset="0"/>
                <a:cs typeface="Tahoma" pitchFamily="34" charset="0"/>
              </a:rPr>
              <a:t>A</a:t>
            </a:r>
            <a:r>
              <a:rPr lang="id-ID" altLang="en-US" sz="4400" dirty="0">
                <a:latin typeface="Tahoma" pitchFamily="34" charset="0"/>
                <a:cs typeface="Tahoma" pitchFamily="34" charset="0"/>
              </a:rPr>
              <a:t> TO </a:t>
            </a:r>
            <a:r>
              <a:rPr lang="id-ID" altLang="en-US" sz="4400" dirty="0" err="1">
                <a:latin typeface="Tahoma" pitchFamily="34" charset="0"/>
                <a:cs typeface="Tahoma" pitchFamily="34" charset="0"/>
              </a:rPr>
              <a:t>F</a:t>
            </a:r>
            <a:r>
              <a:rPr lang="id-ID" altLang="en-US" sz="4400" dirty="0">
                <a:latin typeface="Tahoma" pitchFamily="34" charset="0"/>
                <a:cs typeface="Tahoma" pitchFamily="34" charset="0"/>
              </a:rPr>
              <a:t> = </a:t>
            </a:r>
            <a:r>
              <a:rPr lang="id-ID" altLang="en-US" sz="4400" dirty="0" err="1">
                <a:latin typeface="Tahoma" pitchFamily="34" charset="0"/>
                <a:cs typeface="Tahoma" pitchFamily="34" charset="0"/>
              </a:rPr>
              <a:t>A</a:t>
            </a:r>
            <a:r>
              <a:rPr lang="id-ID" altLang="en-US" sz="4400" dirty="0">
                <a:latin typeface="Tahoma" pitchFamily="34" charset="0"/>
                <a:cs typeface="Tahoma" pitchFamily="34" charset="0"/>
              </a:rPr>
              <a:t>, C, </a:t>
            </a:r>
            <a:r>
              <a:rPr lang="id-ID" altLang="en-US" sz="4400" dirty="0" err="1">
                <a:latin typeface="Tahoma" pitchFamily="34" charset="0"/>
                <a:cs typeface="Tahoma" pitchFamily="34" charset="0"/>
              </a:rPr>
              <a:t>F</a:t>
            </a:r>
            <a:endParaRPr lang="id-ID" altLang="en-US" sz="4400" dirty="0">
              <a:latin typeface="Tahoma" pitchFamily="34" charset="0"/>
              <a:cs typeface="Tahoma" pitchFamily="34" charset="0"/>
            </a:endParaRPr>
          </a:p>
          <a:p>
            <a:pPr algn="l">
              <a:lnSpc>
                <a:spcPct val="120000"/>
              </a:lnSpc>
            </a:pPr>
            <a:r>
              <a:rPr lang="id-ID" altLang="en-US" sz="4400" dirty="0">
                <a:latin typeface="Tahoma" pitchFamily="34" charset="0"/>
                <a:cs typeface="Tahoma" pitchFamily="34" charset="0"/>
              </a:rPr>
              <a:t>ANCESTOR </a:t>
            </a:r>
            <a:r>
              <a:rPr lang="id-ID" altLang="en-US" sz="4400" dirty="0" err="1">
                <a:latin typeface="Tahoma" pitchFamily="34" charset="0"/>
                <a:cs typeface="Tahoma" pitchFamily="34" charset="0"/>
              </a:rPr>
              <a:t>of</a:t>
            </a:r>
            <a:r>
              <a:rPr lang="id-ID" altLang="en-US" sz="4400" dirty="0">
                <a:latin typeface="Tahoma" pitchFamily="34" charset="0"/>
                <a:cs typeface="Tahoma" pitchFamily="34" charset="0"/>
              </a:rPr>
              <a:t> </a:t>
            </a:r>
            <a:r>
              <a:rPr lang="id-ID" altLang="en-US" sz="4400" dirty="0" err="1">
                <a:latin typeface="Tahoma" pitchFamily="34" charset="0"/>
                <a:cs typeface="Tahoma" pitchFamily="34" charset="0"/>
              </a:rPr>
              <a:t>F</a:t>
            </a:r>
            <a:r>
              <a:rPr lang="id-ID" altLang="en-US" sz="4400" dirty="0">
                <a:latin typeface="Tahoma" pitchFamily="34" charset="0"/>
                <a:cs typeface="Tahoma" pitchFamily="34" charset="0"/>
              </a:rPr>
              <a:t> = </a:t>
            </a:r>
            <a:r>
              <a:rPr lang="id-ID" altLang="en-US" sz="4400" dirty="0" err="1">
                <a:latin typeface="Tahoma" pitchFamily="34" charset="0"/>
                <a:cs typeface="Tahoma" pitchFamily="34" charset="0"/>
              </a:rPr>
              <a:t>A</a:t>
            </a:r>
            <a:r>
              <a:rPr lang="id-ID" altLang="en-US" sz="4400" dirty="0">
                <a:latin typeface="Tahoma" pitchFamily="34" charset="0"/>
                <a:cs typeface="Tahoma" pitchFamily="34" charset="0"/>
              </a:rPr>
              <a:t>, C</a:t>
            </a:r>
          </a:p>
          <a:p>
            <a:pPr algn="l">
              <a:lnSpc>
                <a:spcPct val="120000"/>
              </a:lnSpc>
            </a:pPr>
            <a:r>
              <a:rPr lang="id-ID" altLang="en-US" sz="4400" dirty="0">
                <a:latin typeface="Tahoma" pitchFamily="34" charset="0"/>
                <a:cs typeface="Tahoma" pitchFamily="34" charset="0"/>
              </a:rPr>
              <a:t>DESCENDANT </a:t>
            </a:r>
            <a:r>
              <a:rPr lang="id-ID" altLang="en-US" sz="4400" dirty="0" err="1">
                <a:latin typeface="Tahoma" pitchFamily="34" charset="0"/>
                <a:cs typeface="Tahoma" pitchFamily="34" charset="0"/>
              </a:rPr>
              <a:t>of</a:t>
            </a:r>
            <a:r>
              <a:rPr lang="id-ID" altLang="en-US" sz="4400" dirty="0">
                <a:latin typeface="Tahoma" pitchFamily="34" charset="0"/>
                <a:cs typeface="Tahoma" pitchFamily="34" charset="0"/>
              </a:rPr>
              <a:t> C = </a:t>
            </a:r>
            <a:r>
              <a:rPr lang="id-ID" altLang="en-US" sz="4400" dirty="0" err="1">
                <a:latin typeface="Tahoma" pitchFamily="34" charset="0"/>
                <a:cs typeface="Tahoma" pitchFamily="34" charset="0"/>
              </a:rPr>
              <a:t>F</a:t>
            </a:r>
            <a:r>
              <a:rPr lang="id-ID" altLang="en-US" sz="4400" dirty="0">
                <a:latin typeface="Tahoma" pitchFamily="34" charset="0"/>
                <a:cs typeface="Tahoma" pitchFamily="34" charset="0"/>
              </a:rPr>
              <a:t>, </a:t>
            </a:r>
            <a:r>
              <a:rPr lang="id-ID" altLang="en-US" sz="4400" dirty="0" err="1">
                <a:latin typeface="Tahoma" pitchFamily="34" charset="0"/>
                <a:cs typeface="Tahoma" pitchFamily="34" charset="0"/>
              </a:rPr>
              <a:t>G</a:t>
            </a:r>
            <a:endParaRPr lang="id-ID" altLang="en-US" sz="4400" dirty="0">
              <a:latin typeface="Tahoma" pitchFamily="34" charset="0"/>
              <a:cs typeface="Tahoma" pitchFamily="34" charset="0"/>
            </a:endParaRPr>
          </a:p>
          <a:p>
            <a:pPr algn="l">
              <a:lnSpc>
                <a:spcPct val="120000"/>
              </a:lnSpc>
            </a:pPr>
            <a:r>
              <a:rPr lang="id-ID" altLang="en-US" sz="4400" dirty="0">
                <a:latin typeface="Tahoma" pitchFamily="34" charset="0"/>
                <a:cs typeface="Tahoma" pitchFamily="34" charset="0"/>
              </a:rPr>
              <a:t>LEVEL OF D = 1</a:t>
            </a:r>
          </a:p>
          <a:p>
            <a:pPr algn="l">
              <a:lnSpc>
                <a:spcPct val="120000"/>
              </a:lnSpc>
            </a:pPr>
            <a:r>
              <a:rPr lang="id-ID" altLang="en-US" sz="4400" dirty="0">
                <a:latin typeface="Tahoma" pitchFamily="34" charset="0"/>
                <a:cs typeface="Tahoma" pitchFamily="34" charset="0"/>
              </a:rPr>
              <a:t>DEGREE </a:t>
            </a:r>
            <a:r>
              <a:rPr lang="id-ID" altLang="en-US" sz="4400" dirty="0" err="1">
                <a:latin typeface="Tahoma" pitchFamily="34" charset="0"/>
                <a:cs typeface="Tahoma" pitchFamily="34" charset="0"/>
              </a:rPr>
              <a:t>of</a:t>
            </a:r>
            <a:r>
              <a:rPr lang="id-ID" altLang="en-US" sz="4400" dirty="0">
                <a:latin typeface="Tahoma" pitchFamily="34" charset="0"/>
                <a:cs typeface="Tahoma" pitchFamily="34" charset="0"/>
              </a:rPr>
              <a:t> </a:t>
            </a:r>
            <a:r>
              <a:rPr lang="id-ID" altLang="en-US" sz="4400" dirty="0" err="1">
                <a:latin typeface="Tahoma" pitchFamily="34" charset="0"/>
                <a:cs typeface="Tahoma" pitchFamily="34" charset="0"/>
              </a:rPr>
              <a:t>A</a:t>
            </a:r>
            <a:r>
              <a:rPr lang="id-ID" altLang="en-US" sz="4400" dirty="0">
                <a:latin typeface="Tahoma" pitchFamily="34" charset="0"/>
                <a:cs typeface="Tahoma" pitchFamily="34" charset="0"/>
              </a:rPr>
              <a:t> = 3</a:t>
            </a:r>
          </a:p>
        </p:txBody>
      </p:sp>
      <p:graphicFrame>
        <p:nvGraphicFramePr>
          <p:cNvPr id="9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9718528"/>
              </p:ext>
            </p:extLst>
          </p:nvPr>
        </p:nvGraphicFramePr>
        <p:xfrm>
          <a:off x="14716125" y="3918856"/>
          <a:ext cx="8938533" cy="5258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354686" imgH="2554651" progId="Visio.Drawing.11">
                  <p:embed/>
                </p:oleObj>
              </mc:Choice>
              <mc:Fallback>
                <p:oleObj name="Visio" r:id="rId2" imgW="4354686" imgH="2554651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16125" y="3918856"/>
                        <a:ext cx="8938533" cy="52586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528263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Binary Tree Concept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Binary Tree Introduction and terms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792508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AU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Binary tree</a:t>
            </a:r>
            <a: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is a rooted tree data structure</a:t>
            </a:r>
            <a:b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which each node has at most two children.</a:t>
            </a:r>
          </a:p>
          <a:p>
            <a:pPr>
              <a:spcBef>
                <a:spcPts val="4800"/>
              </a:spcBef>
            </a:pPr>
            <a: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Those two children usually distinguished as</a:t>
            </a:r>
            <a:b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left child and right child.</a:t>
            </a:r>
          </a:p>
          <a:p>
            <a:pPr marL="0" indent="0">
              <a:spcBef>
                <a:spcPts val="4800"/>
              </a:spcBef>
              <a:buNone/>
            </a:pPr>
            <a:endParaRPr lang="en-AU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Picture 6" descr="bt-1.g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675429" y="3813019"/>
            <a:ext cx="7787367" cy="803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2428632" y="9515434"/>
            <a:ext cx="13203253" cy="2546223"/>
          </a:xfrm>
          <a:prstGeom prst="rect">
            <a:avLst/>
          </a:prstGeom>
        </p:spPr>
        <p:txBody>
          <a:bodyPr rtlCol="0">
            <a:noAutofit/>
          </a:bodyPr>
          <a:lstStyle>
            <a:lvl1pPr marL="609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en-US" altLang="zh-CN" sz="4200">
                <a:latin typeface="+mj-lt"/>
                <a:cs typeface="Tahoma" pitchFamily="34" charset="0"/>
              </a:rPr>
              <a:t>A sample of binary tree of 9 nodes,</a:t>
            </a:r>
            <a:br>
              <a:rPr lang="en-US" altLang="zh-CN" sz="4200">
                <a:latin typeface="+mj-lt"/>
                <a:cs typeface="Tahoma" pitchFamily="34" charset="0"/>
              </a:rPr>
            </a:br>
            <a:r>
              <a:rPr lang="en-US" altLang="zh-CN" sz="4200" b="1">
                <a:latin typeface="+mj-lt"/>
                <a:cs typeface="Tahoma" pitchFamily="34" charset="0"/>
              </a:rPr>
              <a:t>root</a:t>
            </a:r>
            <a:r>
              <a:rPr lang="en-US" altLang="zh-CN" sz="4200">
                <a:latin typeface="+mj-lt"/>
                <a:cs typeface="Tahoma" pitchFamily="34" charset="0"/>
              </a:rPr>
              <a:t>ed on node which contains </a:t>
            </a:r>
            <a:r>
              <a:rPr lang="en-US" altLang="zh-CN" sz="4200" b="1">
                <a:latin typeface="+mj-lt"/>
                <a:cs typeface="Tahoma" pitchFamily="34" charset="0"/>
              </a:rPr>
              <a:t>18</a:t>
            </a:r>
            <a:r>
              <a:rPr lang="en-US" altLang="zh-CN" sz="4200">
                <a:latin typeface="+mj-lt"/>
                <a:cs typeface="Tahoma" pitchFamily="34" charset="0"/>
              </a:rPr>
              <a:t>.</a:t>
            </a:r>
            <a:br>
              <a:rPr lang="en-US" altLang="zh-CN" sz="4200">
                <a:latin typeface="+mj-lt"/>
                <a:cs typeface="Tahoma" pitchFamily="34" charset="0"/>
              </a:rPr>
            </a:br>
            <a:r>
              <a:rPr lang="en-US" altLang="zh-CN" sz="4200" b="1">
                <a:latin typeface="+mj-lt"/>
                <a:cs typeface="Tahoma" pitchFamily="34" charset="0"/>
              </a:rPr>
              <a:t>Leaves</a:t>
            </a:r>
            <a:r>
              <a:rPr lang="en-US" altLang="zh-CN" sz="4200">
                <a:latin typeface="+mj-lt"/>
                <a:cs typeface="Tahoma" pitchFamily="34" charset="0"/>
              </a:rPr>
              <a:t> are nodes which contain </a:t>
            </a:r>
            <a:r>
              <a:rPr lang="en-US" altLang="zh-CN" sz="4200" b="1">
                <a:latin typeface="+mj-lt"/>
                <a:cs typeface="Tahoma" pitchFamily="34" charset="0"/>
              </a:rPr>
              <a:t>9</a:t>
            </a:r>
            <a:r>
              <a:rPr lang="en-US" altLang="zh-CN" sz="4200">
                <a:latin typeface="+mj-lt"/>
                <a:cs typeface="Tahoma" pitchFamily="34" charset="0"/>
              </a:rPr>
              <a:t>, </a:t>
            </a:r>
            <a:r>
              <a:rPr lang="en-US" altLang="zh-CN" sz="4200" b="1">
                <a:latin typeface="+mj-lt"/>
                <a:cs typeface="Tahoma" pitchFamily="34" charset="0"/>
              </a:rPr>
              <a:t>12</a:t>
            </a:r>
            <a:r>
              <a:rPr lang="en-US" altLang="zh-CN" sz="4200">
                <a:latin typeface="+mj-lt"/>
                <a:cs typeface="Tahoma" pitchFamily="34" charset="0"/>
              </a:rPr>
              <a:t>, </a:t>
            </a:r>
            <a:r>
              <a:rPr lang="en-US" altLang="zh-CN" sz="4200" b="1">
                <a:latin typeface="+mj-lt"/>
                <a:cs typeface="Tahoma" pitchFamily="34" charset="0"/>
              </a:rPr>
              <a:t>10</a:t>
            </a:r>
            <a:r>
              <a:rPr lang="en-US" altLang="zh-CN" sz="4200">
                <a:latin typeface="+mj-lt"/>
                <a:cs typeface="Tahoma" pitchFamily="34" charset="0"/>
              </a:rPr>
              <a:t> and </a:t>
            </a:r>
            <a:r>
              <a:rPr lang="en-US" altLang="zh-CN" sz="4200" b="1">
                <a:latin typeface="+mj-lt"/>
                <a:cs typeface="Tahoma" pitchFamily="34" charset="0"/>
              </a:rPr>
              <a:t>23</a:t>
            </a:r>
            <a:r>
              <a:rPr lang="en-US" altLang="zh-CN" sz="4200">
                <a:latin typeface="+mj-lt"/>
                <a:cs typeface="Tahoma" pitchFamily="34" charset="0"/>
              </a:rPr>
              <a:t>.</a:t>
            </a:r>
            <a:endParaRPr lang="en-US" altLang="zh-CN" sz="4200" dirty="0">
              <a:latin typeface="+mj-lt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12511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Custom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BINUS Learning Object Slide Template 2023  -  Read-Only" id="{0B9ADDDE-C7FD-42D8-83B7-6621693F3C5D}" vid="{472DF894-1FEC-4319-A5F3-1F8BDBEC1F3D}"/>
    </a:ext>
  </a:extLst>
</a:theme>
</file>

<file path=ppt/theme/theme2.xml><?xml version="1.0" encoding="utf-8"?>
<a:theme xmlns:a="http://schemas.openxmlformats.org/drawingml/2006/main" name="22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Custom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BINUS Learning Object Slide Template 2023  -  Read-Only" id="{0B9ADDDE-C7FD-42D8-83B7-6621693F3C5D}" vid="{472DF894-1FEC-4319-A5F3-1F8BDBEC1F3D}"/>
    </a:ext>
  </a:extLst>
</a:theme>
</file>

<file path=ppt/theme/theme3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21_BasicWhite</Template>
  <TotalTime>1271</TotalTime>
  <Words>2140</Words>
  <Application>Microsoft Office PowerPoint</Application>
  <PresentationFormat>Custom</PresentationFormat>
  <Paragraphs>251</Paragraphs>
  <Slides>35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7" baseType="lpstr">
      <vt:lpstr>Open Sans Light</vt:lpstr>
      <vt:lpstr>Open Sans Semibold</vt:lpstr>
      <vt:lpstr>Open Sans</vt:lpstr>
      <vt:lpstr>SimSun</vt:lpstr>
      <vt:lpstr>Open Sans ExtraBold</vt:lpstr>
      <vt:lpstr>Courier New</vt:lpstr>
      <vt:lpstr>Tahoma</vt:lpstr>
      <vt:lpstr>OCRB</vt:lpstr>
      <vt:lpstr>Arial</vt:lpstr>
      <vt:lpstr>21_BasicWhite</vt:lpstr>
      <vt:lpstr>22_BasicWhite</vt:lpstr>
      <vt:lpstr>Visio</vt:lpstr>
      <vt:lpstr>TreeS &amp; Binary Tree</vt:lpstr>
      <vt:lpstr>Learning outcomes</vt:lpstr>
      <vt:lpstr>Learning Objectives</vt:lpstr>
      <vt:lpstr>Subtopics</vt:lpstr>
      <vt:lpstr>Tree Concept</vt:lpstr>
      <vt:lpstr>Tree Concept</vt:lpstr>
      <vt:lpstr>Tree Concept</vt:lpstr>
      <vt:lpstr>Tree Concept</vt:lpstr>
      <vt:lpstr>Binary Tree Concept</vt:lpstr>
      <vt:lpstr>Binary Tree Concept</vt:lpstr>
      <vt:lpstr>Property of Binary Tree</vt:lpstr>
      <vt:lpstr>Property of Binary Tree</vt:lpstr>
      <vt:lpstr>Property of Binary Tree</vt:lpstr>
      <vt:lpstr>Property of Binary Tree</vt:lpstr>
      <vt:lpstr>Property of Binary Tree</vt:lpstr>
      <vt:lpstr>Type of Binary Tree</vt:lpstr>
      <vt:lpstr>Type of Binary Tree (1 of 4)</vt:lpstr>
      <vt:lpstr>Type of Binary Tree (2 of 4)</vt:lpstr>
      <vt:lpstr>Type of Binary Tree (3 of 4)</vt:lpstr>
      <vt:lpstr>Type of Binary Tree (4 of 4)</vt:lpstr>
      <vt:lpstr>Expression Tree Concept</vt:lpstr>
      <vt:lpstr>Expression Tree Concept</vt:lpstr>
      <vt:lpstr>Expression Tree Concept</vt:lpstr>
      <vt:lpstr>Expression Tree Concept</vt:lpstr>
      <vt:lpstr>Expression Tree Concept</vt:lpstr>
      <vt:lpstr>Expression Tree Concept</vt:lpstr>
      <vt:lpstr>Expression Tree Concept</vt:lpstr>
      <vt:lpstr>Expression Tree Concept</vt:lpstr>
      <vt:lpstr>Expression Tree Concept</vt:lpstr>
      <vt:lpstr>Expression Tree Concept</vt:lpstr>
      <vt:lpstr>Expression Tree Concept</vt:lpstr>
      <vt:lpstr>Tree Traversal</vt:lpstr>
      <vt:lpstr>Tree Traversal</vt:lpstr>
      <vt:lpstr>Tree Traversal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TRIES</dc:title>
  <dc:creator>Lili</dc:creator>
  <cp:lastModifiedBy>Henry Lucky</cp:lastModifiedBy>
  <cp:revision>34</cp:revision>
  <dcterms:created xsi:type="dcterms:W3CDTF">2023-11-16T08:05:07Z</dcterms:created>
  <dcterms:modified xsi:type="dcterms:W3CDTF">2024-12-06T08:16:13Z</dcterms:modified>
</cp:coreProperties>
</file>